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5"/>
  </p:notesMasterIdLst>
  <p:sldIdLst>
    <p:sldId id="263" r:id="rId5"/>
    <p:sldId id="297" r:id="rId6"/>
    <p:sldId id="260" r:id="rId7"/>
    <p:sldId id="306" r:id="rId8"/>
    <p:sldId id="268" r:id="rId9"/>
    <p:sldId id="305" r:id="rId10"/>
    <p:sldId id="298" r:id="rId11"/>
    <p:sldId id="300" r:id="rId12"/>
    <p:sldId id="301" r:id="rId13"/>
    <p:sldId id="302" r:id="rId14"/>
    <p:sldId id="303" r:id="rId15"/>
    <p:sldId id="304" r:id="rId16"/>
    <p:sldId id="313" r:id="rId17"/>
    <p:sldId id="299" r:id="rId18"/>
    <p:sldId id="308" r:id="rId19"/>
    <p:sldId id="309" r:id="rId20"/>
    <p:sldId id="310" r:id="rId21"/>
    <p:sldId id="312" r:id="rId22"/>
    <p:sldId id="314" r:id="rId23"/>
    <p:sldId id="271"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6DA3FD1-4A85-9F92-0F65-40A9DFC13917}" name="Kameron Harris, DrPH" initials="KH" userId="S::Kameron.Harris@mdhs.ms.gov::84786018-04af-4d6d-b638-399fc809d07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8F5B"/>
    <a:srgbClr val="6498AC"/>
    <a:srgbClr val="6FC829"/>
    <a:srgbClr val="333836"/>
    <a:srgbClr val="ABABAB"/>
    <a:srgbClr val="0081C3"/>
    <a:srgbClr val="E63C30"/>
    <a:srgbClr val="B3D3EC"/>
    <a:srgbClr val="16308B"/>
    <a:srgbClr val="0C267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7" autoAdjust="0"/>
    <p:restoredTop sz="69759" autoAdjust="0"/>
  </p:normalViewPr>
  <p:slideViewPr>
    <p:cSldViewPr snapToGrid="0" snapToObjects="1">
      <p:cViewPr varScale="1">
        <p:scale>
          <a:sx n="77" d="100"/>
          <a:sy n="77" d="100"/>
        </p:scale>
        <p:origin x="174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meron Harris, DrPH" userId="84786018-04af-4d6d-b638-399fc809d070" providerId="ADAL" clId="{4A6DE8A5-292E-4DB2-AD18-88C6AB1E7B45}"/>
    <pc:docChg chg="custSel delSld modSld">
      <pc:chgData name="Kameron Harris, DrPH" userId="84786018-04af-4d6d-b638-399fc809d070" providerId="ADAL" clId="{4A6DE8A5-292E-4DB2-AD18-88C6AB1E7B45}" dt="2026-06-12T13:04:28.549" v="102" actId="47"/>
      <pc:docMkLst>
        <pc:docMk/>
      </pc:docMkLst>
      <pc:sldChg chg="delSp modSp mod">
        <pc:chgData name="Kameron Harris, DrPH" userId="84786018-04af-4d6d-b638-399fc809d070" providerId="ADAL" clId="{4A6DE8A5-292E-4DB2-AD18-88C6AB1E7B45}" dt="2026-06-12T13:03:56.427" v="101" actId="478"/>
        <pc:sldMkLst>
          <pc:docMk/>
          <pc:sldMk cId="3720865464" sldId="271"/>
        </pc:sldMkLst>
        <pc:spChg chg="mod">
          <ac:chgData name="Kameron Harris, DrPH" userId="84786018-04af-4d6d-b638-399fc809d070" providerId="ADAL" clId="{4A6DE8A5-292E-4DB2-AD18-88C6AB1E7B45}" dt="2026-06-12T13:03:52.479" v="100" actId="113"/>
          <ac:spMkLst>
            <pc:docMk/>
            <pc:sldMk cId="3720865464" sldId="271"/>
            <ac:spMk id="2" creationId="{C59ECFE1-49CD-4B1F-A021-99695B3A7339}"/>
          </ac:spMkLst>
        </pc:spChg>
        <pc:picChg chg="del">
          <ac:chgData name="Kameron Harris, DrPH" userId="84786018-04af-4d6d-b638-399fc809d070" providerId="ADAL" clId="{4A6DE8A5-292E-4DB2-AD18-88C6AB1E7B45}" dt="2026-06-12T13:03:56.427" v="101" actId="478"/>
          <ac:picMkLst>
            <pc:docMk/>
            <pc:sldMk cId="3720865464" sldId="271"/>
            <ac:picMk id="4" creationId="{F2B13CB8-5E96-E24B-87F1-C4E891769BA0}"/>
          </ac:picMkLst>
        </pc:picChg>
      </pc:sldChg>
      <pc:sldChg chg="del">
        <pc:chgData name="Kameron Harris, DrPH" userId="84786018-04af-4d6d-b638-399fc809d070" providerId="ADAL" clId="{4A6DE8A5-292E-4DB2-AD18-88C6AB1E7B45}" dt="2026-06-12T13:04:28.549" v="102" actId="47"/>
        <pc:sldMkLst>
          <pc:docMk/>
          <pc:sldMk cId="2927385470" sldId="293"/>
        </pc:sldMkLst>
      </pc:sldChg>
      <pc:sldChg chg="modNotesTx">
        <pc:chgData name="Kameron Harris, DrPH" userId="84786018-04af-4d6d-b638-399fc809d070" providerId="ADAL" clId="{4A6DE8A5-292E-4DB2-AD18-88C6AB1E7B45}" dt="2026-06-12T13:02:58.727" v="0" actId="20577"/>
        <pc:sldMkLst>
          <pc:docMk/>
          <pc:sldMk cId="3767199109" sldId="304"/>
        </pc:sldMkLst>
      </pc:sldChg>
      <pc:sldChg chg="modNotesTx">
        <pc:chgData name="Kameron Harris, DrPH" userId="84786018-04af-4d6d-b638-399fc809d070" providerId="ADAL" clId="{4A6DE8A5-292E-4DB2-AD18-88C6AB1E7B45}" dt="2026-06-12T13:03:17.166" v="1" actId="20577"/>
        <pc:sldMkLst>
          <pc:docMk/>
          <pc:sldMk cId="1245407008" sldId="31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9532BDD1-94C6-A746-B236-80F19E08F0F4}" type="datetimeFigureOut">
              <a:rPr lang="en-US" smtClean="0"/>
              <a:t>6/12/2026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9"/>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E395F4D-F502-6D4A-A342-37A77EED317F}" type="slidenum">
              <a:rPr lang="en-US" smtClean="0"/>
              <a:t>‹#›</a:t>
            </a:fld>
            <a:endParaRPr lang="en-US" dirty="0"/>
          </a:p>
        </p:txBody>
      </p:sp>
    </p:spTree>
    <p:extLst>
      <p:ext uri="{BB962C8B-B14F-4D97-AF65-F5344CB8AC3E}">
        <p14:creationId xmlns:p14="http://schemas.microsoft.com/office/powerpoint/2010/main" val="310266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E395F4D-F502-6D4A-A342-37A77EED317F}" type="slidenum">
              <a:rPr lang="en-US" smtClean="0"/>
              <a:t>1</a:t>
            </a:fld>
            <a:endParaRPr lang="en-US" dirty="0"/>
          </a:p>
        </p:txBody>
      </p:sp>
    </p:spTree>
    <p:extLst>
      <p:ext uri="{BB962C8B-B14F-4D97-AF65-F5344CB8AC3E}">
        <p14:creationId xmlns:p14="http://schemas.microsoft.com/office/powerpoint/2010/main" val="3807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614CA-25E7-5D75-7C94-493D08EBDB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470B79-7232-843E-42ED-1B2D2C07959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33FCBFB-8588-3A22-ADF1-EBAD90B933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16FED3-17B8-A9ED-AA9F-028629100608}"/>
              </a:ext>
            </a:extLst>
          </p:cNvPr>
          <p:cNvSpPr>
            <a:spLocks noGrp="1"/>
          </p:cNvSpPr>
          <p:nvPr>
            <p:ph type="sldNum" sz="quarter" idx="10"/>
          </p:nvPr>
        </p:nvSpPr>
        <p:spPr/>
        <p:txBody>
          <a:bodyPr/>
          <a:lstStyle/>
          <a:p>
            <a:fld id="{3E395F4D-F502-6D4A-A342-37A77EED317F}" type="slidenum">
              <a:rPr lang="en-US" smtClean="0"/>
              <a:t>10</a:t>
            </a:fld>
            <a:endParaRPr lang="en-US" dirty="0"/>
          </a:p>
        </p:txBody>
      </p:sp>
    </p:spTree>
    <p:extLst>
      <p:ext uri="{BB962C8B-B14F-4D97-AF65-F5344CB8AC3E}">
        <p14:creationId xmlns:p14="http://schemas.microsoft.com/office/powerpoint/2010/main" val="25574440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FD6BAA-4C72-37C9-FD3F-AB972FD0E4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6E570E-0889-DEC6-E287-3C29EACCBCA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5FDF59E-C960-8BB6-D2EF-FCE7FA920B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E10FD4-C14D-55BE-7244-D627BCC18914}"/>
              </a:ext>
            </a:extLst>
          </p:cNvPr>
          <p:cNvSpPr>
            <a:spLocks noGrp="1"/>
          </p:cNvSpPr>
          <p:nvPr>
            <p:ph type="sldNum" sz="quarter" idx="10"/>
          </p:nvPr>
        </p:nvSpPr>
        <p:spPr/>
        <p:txBody>
          <a:bodyPr/>
          <a:lstStyle/>
          <a:p>
            <a:fld id="{3E395F4D-F502-6D4A-A342-37A77EED317F}" type="slidenum">
              <a:rPr lang="en-US" smtClean="0"/>
              <a:t>11</a:t>
            </a:fld>
            <a:endParaRPr lang="en-US" dirty="0"/>
          </a:p>
        </p:txBody>
      </p:sp>
    </p:spTree>
    <p:extLst>
      <p:ext uri="{BB962C8B-B14F-4D97-AF65-F5344CB8AC3E}">
        <p14:creationId xmlns:p14="http://schemas.microsoft.com/office/powerpoint/2010/main" val="11516041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DBBA9C-44DE-DDF0-6CBD-63966D333C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8FB160-D5D1-6B03-184C-C766DDD37DB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91B61CA-DD6E-C21D-685B-D57D52809EE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119DFA-C69D-9D66-82CF-A57A2CCC54C2}"/>
              </a:ext>
            </a:extLst>
          </p:cNvPr>
          <p:cNvSpPr>
            <a:spLocks noGrp="1"/>
          </p:cNvSpPr>
          <p:nvPr>
            <p:ph type="sldNum" sz="quarter" idx="10"/>
          </p:nvPr>
        </p:nvSpPr>
        <p:spPr/>
        <p:txBody>
          <a:bodyPr/>
          <a:lstStyle/>
          <a:p>
            <a:fld id="{3E395F4D-F502-6D4A-A342-37A77EED317F}" type="slidenum">
              <a:rPr lang="en-US" smtClean="0"/>
              <a:t>12</a:t>
            </a:fld>
            <a:endParaRPr lang="en-US" dirty="0"/>
          </a:p>
        </p:txBody>
      </p:sp>
    </p:spTree>
    <p:extLst>
      <p:ext uri="{BB962C8B-B14F-4D97-AF65-F5344CB8AC3E}">
        <p14:creationId xmlns:p14="http://schemas.microsoft.com/office/powerpoint/2010/main" val="1168470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7E8C9-2689-EADC-2F51-71D6659C0F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E71658-2CE5-B7EE-4ADC-CB1CDF1C20E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9E17DEF-36F4-3D78-3BE8-AF58E74F41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9E9EA7-75A9-FA1B-151C-96BE4120950F}"/>
              </a:ext>
            </a:extLst>
          </p:cNvPr>
          <p:cNvSpPr>
            <a:spLocks noGrp="1"/>
          </p:cNvSpPr>
          <p:nvPr>
            <p:ph type="sldNum" sz="quarter" idx="10"/>
          </p:nvPr>
        </p:nvSpPr>
        <p:spPr/>
        <p:txBody>
          <a:bodyPr/>
          <a:lstStyle/>
          <a:p>
            <a:fld id="{3E395F4D-F502-6D4A-A342-37A77EED317F}" type="slidenum">
              <a:rPr lang="en-US" smtClean="0"/>
              <a:t>13</a:t>
            </a:fld>
            <a:endParaRPr lang="en-US" dirty="0"/>
          </a:p>
        </p:txBody>
      </p:sp>
    </p:spTree>
    <p:extLst>
      <p:ext uri="{BB962C8B-B14F-4D97-AF65-F5344CB8AC3E}">
        <p14:creationId xmlns:p14="http://schemas.microsoft.com/office/powerpoint/2010/main" val="747106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7C66F-7F3A-976D-C8D6-D0BAA94778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17EEEA-0977-AC97-9A1B-3332F4EDD6B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7DB8363-3FD5-C407-AF89-C5B28BC1032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CC571F-CE21-EE00-FCDE-43B543EE698E}"/>
              </a:ext>
            </a:extLst>
          </p:cNvPr>
          <p:cNvSpPr>
            <a:spLocks noGrp="1"/>
          </p:cNvSpPr>
          <p:nvPr>
            <p:ph type="sldNum" sz="quarter" idx="10"/>
          </p:nvPr>
        </p:nvSpPr>
        <p:spPr/>
        <p:txBody>
          <a:bodyPr/>
          <a:lstStyle/>
          <a:p>
            <a:fld id="{3E395F4D-F502-6D4A-A342-37A77EED317F}" type="slidenum">
              <a:rPr lang="en-US" smtClean="0"/>
              <a:t>14</a:t>
            </a:fld>
            <a:endParaRPr lang="en-US" dirty="0"/>
          </a:p>
        </p:txBody>
      </p:sp>
    </p:spTree>
    <p:extLst>
      <p:ext uri="{BB962C8B-B14F-4D97-AF65-F5344CB8AC3E}">
        <p14:creationId xmlns:p14="http://schemas.microsoft.com/office/powerpoint/2010/main" val="1613194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AA784-AB68-1EDA-C64C-C22875E57C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1F1FA7-CD6D-B403-239A-697C37586DC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FBBBF02-A90E-7A09-AAD9-6631577C4F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10EEA4-C9AF-0F1D-F1D3-E26769EA84D2}"/>
              </a:ext>
            </a:extLst>
          </p:cNvPr>
          <p:cNvSpPr>
            <a:spLocks noGrp="1"/>
          </p:cNvSpPr>
          <p:nvPr>
            <p:ph type="sldNum" sz="quarter" idx="10"/>
          </p:nvPr>
        </p:nvSpPr>
        <p:spPr/>
        <p:txBody>
          <a:bodyPr/>
          <a:lstStyle/>
          <a:p>
            <a:fld id="{3E395F4D-F502-6D4A-A342-37A77EED317F}" type="slidenum">
              <a:rPr lang="en-US" smtClean="0"/>
              <a:t>15</a:t>
            </a:fld>
            <a:endParaRPr lang="en-US" dirty="0"/>
          </a:p>
        </p:txBody>
      </p:sp>
    </p:spTree>
    <p:extLst>
      <p:ext uri="{BB962C8B-B14F-4D97-AF65-F5344CB8AC3E}">
        <p14:creationId xmlns:p14="http://schemas.microsoft.com/office/powerpoint/2010/main" val="10284645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81E307-D208-FB12-3648-F0901C6120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F8563F-0B10-57EE-B7A6-D1395ADDC82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CC4DBF9-1D27-BFAA-14AE-3ACED141B0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E34EEA-4AFC-97C3-5640-99155BB87C05}"/>
              </a:ext>
            </a:extLst>
          </p:cNvPr>
          <p:cNvSpPr>
            <a:spLocks noGrp="1"/>
          </p:cNvSpPr>
          <p:nvPr>
            <p:ph type="sldNum" sz="quarter" idx="10"/>
          </p:nvPr>
        </p:nvSpPr>
        <p:spPr/>
        <p:txBody>
          <a:bodyPr/>
          <a:lstStyle/>
          <a:p>
            <a:fld id="{3E395F4D-F502-6D4A-A342-37A77EED317F}" type="slidenum">
              <a:rPr lang="en-US" smtClean="0"/>
              <a:t>16</a:t>
            </a:fld>
            <a:endParaRPr lang="en-US" dirty="0"/>
          </a:p>
        </p:txBody>
      </p:sp>
    </p:spTree>
    <p:extLst>
      <p:ext uri="{BB962C8B-B14F-4D97-AF65-F5344CB8AC3E}">
        <p14:creationId xmlns:p14="http://schemas.microsoft.com/office/powerpoint/2010/main" val="39882067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0E38B-D5EF-E42C-9C88-20E9271389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661A99-A3FB-3DD0-CB0C-8CA40720905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75E4BE3-E895-ED00-8FDE-5E118BA6D1B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AA57673-4AF7-A154-2A83-DDC0E52AA07D}"/>
              </a:ext>
            </a:extLst>
          </p:cNvPr>
          <p:cNvSpPr>
            <a:spLocks noGrp="1"/>
          </p:cNvSpPr>
          <p:nvPr>
            <p:ph type="sldNum" sz="quarter" idx="10"/>
          </p:nvPr>
        </p:nvSpPr>
        <p:spPr/>
        <p:txBody>
          <a:bodyPr/>
          <a:lstStyle/>
          <a:p>
            <a:fld id="{3E395F4D-F502-6D4A-A342-37A77EED317F}" type="slidenum">
              <a:rPr lang="en-US" smtClean="0"/>
              <a:t>17</a:t>
            </a:fld>
            <a:endParaRPr lang="en-US" dirty="0"/>
          </a:p>
        </p:txBody>
      </p:sp>
    </p:spTree>
    <p:extLst>
      <p:ext uri="{BB962C8B-B14F-4D97-AF65-F5344CB8AC3E}">
        <p14:creationId xmlns:p14="http://schemas.microsoft.com/office/powerpoint/2010/main" val="21452891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6C359-D183-96DE-3F1B-65FEFB5C42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3871CF-08E3-22E4-658E-D931AF404C1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ADBBA95-4E17-1E3E-5A3B-922062BF58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4DC022-CD25-67EA-C4F0-6EA473FE7A12}"/>
              </a:ext>
            </a:extLst>
          </p:cNvPr>
          <p:cNvSpPr>
            <a:spLocks noGrp="1"/>
          </p:cNvSpPr>
          <p:nvPr>
            <p:ph type="sldNum" sz="quarter" idx="10"/>
          </p:nvPr>
        </p:nvSpPr>
        <p:spPr/>
        <p:txBody>
          <a:bodyPr/>
          <a:lstStyle/>
          <a:p>
            <a:fld id="{3E395F4D-F502-6D4A-A342-37A77EED317F}" type="slidenum">
              <a:rPr lang="en-US" smtClean="0"/>
              <a:t>18</a:t>
            </a:fld>
            <a:endParaRPr lang="en-US" dirty="0"/>
          </a:p>
        </p:txBody>
      </p:sp>
    </p:spTree>
    <p:extLst>
      <p:ext uri="{BB962C8B-B14F-4D97-AF65-F5344CB8AC3E}">
        <p14:creationId xmlns:p14="http://schemas.microsoft.com/office/powerpoint/2010/main" val="29579979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51FF1C-E54B-A71E-D847-AF9261B2D8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9E9747-295A-9429-7CCA-AA002801378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2CC8857-737F-E03F-55A7-4095ADE1F4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4B5B62-1725-8EDE-0DE3-1C3E1ECBF1F8}"/>
              </a:ext>
            </a:extLst>
          </p:cNvPr>
          <p:cNvSpPr>
            <a:spLocks noGrp="1"/>
          </p:cNvSpPr>
          <p:nvPr>
            <p:ph type="sldNum" sz="quarter" idx="10"/>
          </p:nvPr>
        </p:nvSpPr>
        <p:spPr/>
        <p:txBody>
          <a:bodyPr/>
          <a:lstStyle/>
          <a:p>
            <a:fld id="{3E395F4D-F502-6D4A-A342-37A77EED317F}" type="slidenum">
              <a:rPr lang="en-US" smtClean="0"/>
              <a:t>19</a:t>
            </a:fld>
            <a:endParaRPr lang="en-US" dirty="0"/>
          </a:p>
        </p:txBody>
      </p:sp>
    </p:spTree>
    <p:extLst>
      <p:ext uri="{BB962C8B-B14F-4D97-AF65-F5344CB8AC3E}">
        <p14:creationId xmlns:p14="http://schemas.microsoft.com/office/powerpoint/2010/main" val="14227660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6CFEB9-7A7A-7C8C-7E06-F612D3E542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1B1218-EBCA-9880-DD3A-E026945C2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A317DD8-314E-45BE-369E-3DE58E93EB0D}"/>
              </a:ext>
            </a:extLst>
          </p:cNvPr>
          <p:cNvSpPr>
            <a:spLocks noGrp="1"/>
          </p:cNvSpPr>
          <p:nvPr>
            <p:ph type="body" idx="1"/>
          </p:nvPr>
        </p:nvSpPr>
        <p:spPr/>
        <p:txBody>
          <a:bodyPr/>
          <a:lstStyle/>
          <a:p>
            <a:pPr marL="174708" indent="-174708">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24A14DF4-5C5B-D245-06DD-FE91AD95DBD2}"/>
              </a:ext>
            </a:extLst>
          </p:cNvPr>
          <p:cNvSpPr>
            <a:spLocks noGrp="1"/>
          </p:cNvSpPr>
          <p:nvPr>
            <p:ph type="sldNum" sz="quarter" idx="10"/>
          </p:nvPr>
        </p:nvSpPr>
        <p:spPr/>
        <p:txBody>
          <a:bodyPr/>
          <a:lstStyle/>
          <a:p>
            <a:fld id="{3E395F4D-F502-6D4A-A342-37A77EED317F}" type="slidenum">
              <a:rPr lang="en-US" smtClean="0"/>
              <a:t>2</a:t>
            </a:fld>
            <a:endParaRPr lang="en-US" dirty="0"/>
          </a:p>
        </p:txBody>
      </p:sp>
    </p:spTree>
    <p:extLst>
      <p:ext uri="{BB962C8B-B14F-4D97-AF65-F5344CB8AC3E}">
        <p14:creationId xmlns:p14="http://schemas.microsoft.com/office/powerpoint/2010/main" val="40332898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395F4D-F502-6D4A-A342-37A77EED317F}" type="slidenum">
              <a:rPr lang="en-US" smtClean="0"/>
              <a:t>20</a:t>
            </a:fld>
            <a:endParaRPr lang="en-US" dirty="0"/>
          </a:p>
        </p:txBody>
      </p:sp>
    </p:spTree>
    <p:extLst>
      <p:ext uri="{BB962C8B-B14F-4D97-AF65-F5344CB8AC3E}">
        <p14:creationId xmlns:p14="http://schemas.microsoft.com/office/powerpoint/2010/main" val="3170070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395F4D-F502-6D4A-A342-37A77EED317F}" type="slidenum">
              <a:rPr lang="en-US" smtClean="0"/>
              <a:t>3</a:t>
            </a:fld>
            <a:endParaRPr lang="en-US" dirty="0"/>
          </a:p>
        </p:txBody>
      </p:sp>
    </p:spTree>
    <p:extLst>
      <p:ext uri="{BB962C8B-B14F-4D97-AF65-F5344CB8AC3E}">
        <p14:creationId xmlns:p14="http://schemas.microsoft.com/office/powerpoint/2010/main" val="551930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E4138-F7B1-B7F0-FACC-D6CF0A1775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84FF01-559C-A26D-D1C6-28A27711249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F03666-DC79-9169-2702-FD0496B6BC7D}"/>
              </a:ext>
            </a:extLst>
          </p:cNvPr>
          <p:cNvSpPr>
            <a:spLocks noGrp="1"/>
          </p:cNvSpPr>
          <p:nvPr>
            <p:ph type="body" idx="1"/>
          </p:nvPr>
        </p:nvSpPr>
        <p:spPr/>
        <p:txBody>
          <a:bodyPr/>
          <a:lstStyle/>
          <a:p>
            <a:pPr marL="174708" indent="-174708">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F5B4F8A8-9F31-FACD-CFA6-0B9C0C146F0B}"/>
              </a:ext>
            </a:extLst>
          </p:cNvPr>
          <p:cNvSpPr>
            <a:spLocks noGrp="1"/>
          </p:cNvSpPr>
          <p:nvPr>
            <p:ph type="sldNum" sz="quarter" idx="10"/>
          </p:nvPr>
        </p:nvSpPr>
        <p:spPr/>
        <p:txBody>
          <a:bodyPr/>
          <a:lstStyle/>
          <a:p>
            <a:fld id="{3E395F4D-F502-6D4A-A342-37A77EED317F}" type="slidenum">
              <a:rPr lang="en-US" smtClean="0"/>
              <a:t>4</a:t>
            </a:fld>
            <a:endParaRPr lang="en-US" dirty="0"/>
          </a:p>
        </p:txBody>
      </p:sp>
    </p:spTree>
    <p:extLst>
      <p:ext uri="{BB962C8B-B14F-4D97-AF65-F5344CB8AC3E}">
        <p14:creationId xmlns:p14="http://schemas.microsoft.com/office/powerpoint/2010/main" val="664580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3E395F4D-F502-6D4A-A342-37A77EED317F}" type="slidenum">
              <a:rPr lang="en-US" smtClean="0"/>
              <a:t>5</a:t>
            </a:fld>
            <a:endParaRPr lang="en-US" dirty="0"/>
          </a:p>
        </p:txBody>
      </p:sp>
    </p:spTree>
    <p:extLst>
      <p:ext uri="{BB962C8B-B14F-4D97-AF65-F5344CB8AC3E}">
        <p14:creationId xmlns:p14="http://schemas.microsoft.com/office/powerpoint/2010/main" val="752687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5340C0-7FED-CF53-C80B-91B0256A9A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8889C6-CF64-5DF1-CF30-8A1F9C52173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88BB2C2-6B68-86B8-ABFD-E3F189950D98}"/>
              </a:ext>
            </a:extLst>
          </p:cNvPr>
          <p:cNvSpPr>
            <a:spLocks noGrp="1"/>
          </p:cNvSpPr>
          <p:nvPr>
            <p:ph type="body" idx="1"/>
          </p:nvPr>
        </p:nvSpPr>
        <p:spPr/>
        <p:txBody>
          <a:bodyPr/>
          <a:lstStyle/>
          <a:p>
            <a:pPr marL="174708" indent="-174708">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3094C402-D23B-4FFC-429D-04A0CDBF7C3E}"/>
              </a:ext>
            </a:extLst>
          </p:cNvPr>
          <p:cNvSpPr>
            <a:spLocks noGrp="1"/>
          </p:cNvSpPr>
          <p:nvPr>
            <p:ph type="sldNum" sz="quarter" idx="10"/>
          </p:nvPr>
        </p:nvSpPr>
        <p:spPr/>
        <p:txBody>
          <a:bodyPr/>
          <a:lstStyle/>
          <a:p>
            <a:fld id="{3E395F4D-F502-6D4A-A342-37A77EED317F}" type="slidenum">
              <a:rPr lang="en-US" smtClean="0"/>
              <a:t>6</a:t>
            </a:fld>
            <a:endParaRPr lang="en-US" dirty="0"/>
          </a:p>
        </p:txBody>
      </p:sp>
    </p:spTree>
    <p:extLst>
      <p:ext uri="{BB962C8B-B14F-4D97-AF65-F5344CB8AC3E}">
        <p14:creationId xmlns:p14="http://schemas.microsoft.com/office/powerpoint/2010/main" val="2985911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2A0C0-3358-ABA1-C2C8-43E02D1056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AFDB2A-A6E1-19A8-4D93-EF88FEAE1B3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30AE6BB-992C-92B6-29D1-ACEB0F71900C}"/>
              </a:ext>
            </a:extLst>
          </p:cNvPr>
          <p:cNvSpPr>
            <a:spLocks noGrp="1"/>
          </p:cNvSpPr>
          <p:nvPr>
            <p:ph type="body" idx="1"/>
          </p:nvPr>
        </p:nvSpPr>
        <p:spPr/>
        <p:txBody>
          <a:bodyPr/>
          <a:lstStyle/>
          <a:p>
            <a:pPr marL="174708" indent="-174708">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ABFA3BF6-AB95-53A0-D3B4-B31349258A3D}"/>
              </a:ext>
            </a:extLst>
          </p:cNvPr>
          <p:cNvSpPr>
            <a:spLocks noGrp="1"/>
          </p:cNvSpPr>
          <p:nvPr>
            <p:ph type="sldNum" sz="quarter" idx="10"/>
          </p:nvPr>
        </p:nvSpPr>
        <p:spPr/>
        <p:txBody>
          <a:bodyPr/>
          <a:lstStyle/>
          <a:p>
            <a:fld id="{3E395F4D-F502-6D4A-A342-37A77EED317F}" type="slidenum">
              <a:rPr lang="en-US" smtClean="0"/>
              <a:t>7</a:t>
            </a:fld>
            <a:endParaRPr lang="en-US" dirty="0"/>
          </a:p>
        </p:txBody>
      </p:sp>
    </p:spTree>
    <p:extLst>
      <p:ext uri="{BB962C8B-B14F-4D97-AF65-F5344CB8AC3E}">
        <p14:creationId xmlns:p14="http://schemas.microsoft.com/office/powerpoint/2010/main" val="2008313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D7A95-4CD7-990D-1814-2C221ED0C9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69D42A-9BF7-2FA6-EB8D-2D9729D5EB8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AD2C18D-77BE-6405-A3CC-CF5FCCB711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6DBA18-04D0-BF1B-4939-7B3F0BE99EE0}"/>
              </a:ext>
            </a:extLst>
          </p:cNvPr>
          <p:cNvSpPr>
            <a:spLocks noGrp="1"/>
          </p:cNvSpPr>
          <p:nvPr>
            <p:ph type="sldNum" sz="quarter" idx="10"/>
          </p:nvPr>
        </p:nvSpPr>
        <p:spPr/>
        <p:txBody>
          <a:bodyPr/>
          <a:lstStyle/>
          <a:p>
            <a:fld id="{3E395F4D-F502-6D4A-A342-37A77EED317F}" type="slidenum">
              <a:rPr lang="en-US" smtClean="0"/>
              <a:t>8</a:t>
            </a:fld>
            <a:endParaRPr lang="en-US" dirty="0"/>
          </a:p>
        </p:txBody>
      </p:sp>
    </p:spTree>
    <p:extLst>
      <p:ext uri="{BB962C8B-B14F-4D97-AF65-F5344CB8AC3E}">
        <p14:creationId xmlns:p14="http://schemas.microsoft.com/office/powerpoint/2010/main" val="923113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CCA54-B622-7782-FD2B-2D6877C8F6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B3443E-56F4-FA7A-7E2D-271FAB9CA1C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E5728E0-CB31-07C3-076E-EAC7E7B167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DB369C-6633-6446-FDB8-F4CA34A71FDA}"/>
              </a:ext>
            </a:extLst>
          </p:cNvPr>
          <p:cNvSpPr>
            <a:spLocks noGrp="1"/>
          </p:cNvSpPr>
          <p:nvPr>
            <p:ph type="sldNum" sz="quarter" idx="10"/>
          </p:nvPr>
        </p:nvSpPr>
        <p:spPr/>
        <p:txBody>
          <a:bodyPr/>
          <a:lstStyle/>
          <a:p>
            <a:fld id="{3E395F4D-F502-6D4A-A342-37A77EED317F}" type="slidenum">
              <a:rPr lang="en-US" smtClean="0"/>
              <a:t>9</a:t>
            </a:fld>
            <a:endParaRPr lang="en-US" dirty="0"/>
          </a:p>
        </p:txBody>
      </p:sp>
    </p:spTree>
    <p:extLst>
      <p:ext uri="{BB962C8B-B14F-4D97-AF65-F5344CB8AC3E}">
        <p14:creationId xmlns:p14="http://schemas.microsoft.com/office/powerpoint/2010/main" val="26800061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2119287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1612633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143940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2141575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1625639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1829463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127128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2041752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10941813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1003463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E134C5B-A7E3-C24B-8BFA-0CEC9771B16C}" type="datetimeFigureOut">
              <a:rPr lang="en-US" smtClean="0"/>
              <a:t>6/12/2026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76784DD-18DF-964F-A427-AAAB85F4FE12}" type="slidenum">
              <a:rPr lang="en-US" smtClean="0"/>
              <a:t>‹#›</a:t>
            </a:fld>
            <a:endParaRPr lang="en-US" dirty="0"/>
          </a:p>
        </p:txBody>
      </p:sp>
    </p:spTree>
    <p:extLst>
      <p:ext uri="{BB962C8B-B14F-4D97-AF65-F5344CB8AC3E}">
        <p14:creationId xmlns:p14="http://schemas.microsoft.com/office/powerpoint/2010/main" val="1019981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134C5B-A7E3-C24B-8BFA-0CEC9771B16C}" type="datetimeFigureOut">
              <a:rPr lang="en-US" smtClean="0"/>
              <a:t>6/12/2026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6784DD-18DF-964F-A427-AAAB85F4FE12}" type="slidenum">
              <a:rPr lang="en-US" smtClean="0"/>
              <a:t>‹#›</a:t>
            </a:fld>
            <a:endParaRPr lang="en-US" dirty="0"/>
          </a:p>
        </p:txBody>
      </p:sp>
    </p:spTree>
    <p:extLst>
      <p:ext uri="{BB962C8B-B14F-4D97-AF65-F5344CB8AC3E}">
        <p14:creationId xmlns:p14="http://schemas.microsoft.com/office/powerpoint/2010/main" val="6441028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D5D182EB-414F-AD4D-BB66-81BD47D00ED4}"/>
              </a:ext>
            </a:extLst>
          </p:cNvPr>
          <p:cNvPicPr>
            <a:picLocks noChangeAspect="1"/>
          </p:cNvPicPr>
          <p:nvPr/>
        </p:nvPicPr>
        <p:blipFill>
          <a:blip r:embed="rId3"/>
          <a:stretch>
            <a:fillRect/>
          </a:stretch>
        </p:blipFill>
        <p:spPr>
          <a:xfrm>
            <a:off x="0" y="106017"/>
            <a:ext cx="12179300" cy="6858000"/>
          </a:xfrm>
          <a:prstGeom prst="rect">
            <a:avLst/>
          </a:prstGeom>
        </p:spPr>
      </p:pic>
      <p:sp>
        <p:nvSpPr>
          <p:cNvPr id="14" name="Rectangle 13">
            <a:extLst>
              <a:ext uri="{FF2B5EF4-FFF2-40B4-BE49-F238E27FC236}">
                <a16:creationId xmlns:a16="http://schemas.microsoft.com/office/drawing/2014/main" id="{C6AD2951-1B4A-6944-8853-262EF7F5E146}"/>
              </a:ext>
            </a:extLst>
          </p:cNvPr>
          <p:cNvSpPr/>
          <p:nvPr/>
        </p:nvSpPr>
        <p:spPr>
          <a:xfrm>
            <a:off x="0" y="1219200"/>
            <a:ext cx="7973961" cy="369692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itle 1">
            <a:extLst>
              <a:ext uri="{FF2B5EF4-FFF2-40B4-BE49-F238E27FC236}">
                <a16:creationId xmlns:a16="http://schemas.microsoft.com/office/drawing/2014/main" id="{88A4E163-D39B-C842-9085-716182D0F686}"/>
              </a:ext>
            </a:extLst>
          </p:cNvPr>
          <p:cNvSpPr>
            <a:spLocks noGrp="1"/>
          </p:cNvSpPr>
          <p:nvPr>
            <p:ph type="ctrTitle"/>
          </p:nvPr>
        </p:nvSpPr>
        <p:spPr>
          <a:xfrm>
            <a:off x="0" y="318868"/>
            <a:ext cx="7973960" cy="3696929"/>
          </a:xfrm>
        </p:spPr>
        <p:txBody>
          <a:bodyPr>
            <a:noAutofit/>
          </a:bodyPr>
          <a:lstStyle/>
          <a:p>
            <a:r>
              <a:rPr lang="en-US" b="1" dirty="0">
                <a:solidFill>
                  <a:schemeClr val="bg1"/>
                </a:solidFill>
                <a:latin typeface="Arial Nova" panose="020B0604020202020204" pitchFamily="34" charset="0"/>
              </a:rPr>
              <a:t>SNAP Quality Control Overview</a:t>
            </a:r>
          </a:p>
        </p:txBody>
      </p:sp>
      <p:pic>
        <p:nvPicPr>
          <p:cNvPr id="6" name="image2.png">
            <a:extLst>
              <a:ext uri="{FF2B5EF4-FFF2-40B4-BE49-F238E27FC236}">
                <a16:creationId xmlns:a16="http://schemas.microsoft.com/office/drawing/2014/main" id="{C67D1DDC-5E1F-4AB3-8812-50AC3B388033}"/>
              </a:ext>
            </a:extLst>
          </p:cNvPr>
          <p:cNvPicPr>
            <a:picLocks noChangeAspect="1"/>
          </p:cNvPicPr>
          <p:nvPr/>
        </p:nvPicPr>
        <p:blipFill rotWithShape="1">
          <a:blip r:embed="rId4"/>
          <a:srcRect b="37247"/>
          <a:stretch/>
        </p:blipFill>
        <p:spPr>
          <a:xfrm>
            <a:off x="8315985" y="2203238"/>
            <a:ext cx="3521292" cy="1537489"/>
          </a:xfrm>
          <a:prstGeom prst="rect">
            <a:avLst/>
          </a:prstGeom>
          <a:ln w="12700">
            <a:miter lim="400000"/>
          </a:ln>
        </p:spPr>
      </p:pic>
    </p:spTree>
    <p:extLst>
      <p:ext uri="{BB962C8B-B14F-4D97-AF65-F5344CB8AC3E}">
        <p14:creationId xmlns:p14="http://schemas.microsoft.com/office/powerpoint/2010/main" val="1894643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2212F1-D672-543B-B657-31912111DA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6BA371-A287-7E88-8875-F7F534107816}"/>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Elements of Review</a:t>
            </a:r>
          </a:p>
        </p:txBody>
      </p:sp>
      <p:sp>
        <p:nvSpPr>
          <p:cNvPr id="7" name="Content Placeholder 6">
            <a:extLst>
              <a:ext uri="{FF2B5EF4-FFF2-40B4-BE49-F238E27FC236}">
                <a16:creationId xmlns:a16="http://schemas.microsoft.com/office/drawing/2014/main" id="{32CD6EE3-5B5F-FF22-30F0-11F5A98A5654}"/>
              </a:ext>
            </a:extLst>
          </p:cNvPr>
          <p:cNvSpPr>
            <a:spLocks noGrp="1"/>
          </p:cNvSpPr>
          <p:nvPr>
            <p:ph idx="1"/>
          </p:nvPr>
        </p:nvSpPr>
        <p:spPr/>
        <p:txBody>
          <a:bodyPr vert="horz" lIns="91440" tIns="45720" rIns="91440" bIns="45720" rtlCol="0" anchor="t">
            <a:noAutofit/>
          </a:bodyPr>
          <a:lstStyle/>
          <a:p>
            <a:r>
              <a:rPr lang="en-US" sz="2500" b="1" dirty="0">
                <a:latin typeface="Open Sans" panose="020B0606030504020204" pitchFamily="34" charset="0"/>
                <a:ea typeface="Open Sans" panose="020B0606030504020204" pitchFamily="34" charset="0"/>
                <a:cs typeface="Open Sans" panose="020B0606030504020204" pitchFamily="34" charset="0"/>
              </a:rPr>
              <a:t>Allowable Expenses</a:t>
            </a: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	Verification of out-of-pocket costs that lower countable 	income, such as shelter/housing costs, utility bills, child 	care, and medical expenses (for elderly/disabled 	individuals).</a:t>
            </a:r>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r>
              <a:rPr lang="en-US" sz="2500" b="1" dirty="0">
                <a:latin typeface="Open Sans" panose="020B0606030504020204" pitchFamily="34" charset="0"/>
                <a:ea typeface="Open Sans" panose="020B0606030504020204" pitchFamily="34" charset="0"/>
                <a:cs typeface="Open Sans" panose="020B0606030504020204" pitchFamily="34" charset="0"/>
              </a:rPr>
              <a:t>Assets &amp; Resources</a:t>
            </a: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	Confirmation of the household’s bank accounts, 	property, and other countable resources. </a:t>
            </a:r>
          </a:p>
          <a:p>
            <a:pPr marL="0" indent="0">
              <a:buNone/>
            </a:pPr>
            <a:endParaRPr lang="en-US" dirty="0"/>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61652089-EF55-A49F-86B5-D79C0BEC06EB}"/>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88830D97-F821-F2F1-368B-02EE1656FD51}"/>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4743DA64-B680-651B-1158-43A0C1443CA3}"/>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69E4FCCE-7181-90B3-D578-53A07A7DE255}"/>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699A081C-DE6B-B59D-56D3-8553D89EF0EA}"/>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0169ACDA-327D-43B3-1474-CA2F8FEAAD2A}"/>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DAB7C8CC-93F9-8BAD-D4DA-0BB5C41573F6}"/>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72D773D1-5710-9D1D-CAA4-8994DBF23964}"/>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401858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6F85E0-891F-17DC-C9B4-188E5D6585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BA0F53-6498-74FF-474E-DA9C23A72F2C}"/>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Elements of Review</a:t>
            </a:r>
          </a:p>
        </p:txBody>
      </p:sp>
      <p:sp>
        <p:nvSpPr>
          <p:cNvPr id="7" name="Content Placeholder 6">
            <a:extLst>
              <a:ext uri="{FF2B5EF4-FFF2-40B4-BE49-F238E27FC236}">
                <a16:creationId xmlns:a16="http://schemas.microsoft.com/office/drawing/2014/main" id="{9AC9E666-0470-A4D6-779E-BA1A30D92733}"/>
              </a:ext>
            </a:extLst>
          </p:cNvPr>
          <p:cNvSpPr>
            <a:spLocks noGrp="1"/>
          </p:cNvSpPr>
          <p:nvPr>
            <p:ph idx="1"/>
          </p:nvPr>
        </p:nvSpPr>
        <p:spPr>
          <a:xfrm>
            <a:off x="838200" y="1558931"/>
            <a:ext cx="10515600" cy="4618032"/>
          </a:xfrm>
        </p:spPr>
        <p:txBody>
          <a:bodyPr vert="horz" lIns="91440" tIns="45720" rIns="91440" bIns="45720" rtlCol="0" anchor="t">
            <a:noAutofit/>
          </a:bodyPr>
          <a:lstStyle/>
          <a:p>
            <a:r>
              <a:rPr lang="en-US" sz="2500" b="1" dirty="0">
                <a:latin typeface="Open Sans" panose="020B0606030504020204" pitchFamily="34" charset="0"/>
                <a:ea typeface="Open Sans" panose="020B0606030504020204" pitchFamily="34" charset="0"/>
                <a:cs typeface="Open Sans" panose="020B0606030504020204" pitchFamily="34" charset="0"/>
              </a:rPr>
              <a:t>Caseworker Actions</a:t>
            </a: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	</a:t>
            </a:r>
            <a:r>
              <a:rPr lang="en-US" sz="2500" dirty="0">
                <a:latin typeface="Open Sans" panose="020B0606030504020204" pitchFamily="34" charset="0"/>
                <a:ea typeface="Open Sans" panose="020B0606030504020204" pitchFamily="34" charset="0"/>
                <a:cs typeface="Open Sans" panose="020B0606030504020204" pitchFamily="34" charset="0"/>
              </a:rPr>
              <a:t>An audit of the county office’s decisions to ensure they 	applied 	the correct policy, processed the application/recertification on 	time, and calculated benefits accurately.</a:t>
            </a:r>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r>
              <a:rPr lang="en-US" sz="2500" b="1" dirty="0">
                <a:latin typeface="Open Sans" panose="020B0606030504020204" pitchFamily="34" charset="0"/>
                <a:ea typeface="Open Sans" panose="020B0606030504020204" pitchFamily="34" charset="0"/>
                <a:cs typeface="Open Sans" panose="020B0606030504020204" pitchFamily="34" charset="0"/>
              </a:rPr>
              <a:t>Interviews</a:t>
            </a: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	</a:t>
            </a:r>
            <a:r>
              <a:rPr lang="en-US" sz="2500" dirty="0">
                <a:latin typeface="Open Sans" panose="020B0606030504020204" pitchFamily="34" charset="0"/>
                <a:ea typeface="Open Sans" panose="020B0606030504020204" pitchFamily="34" charset="0"/>
                <a:cs typeface="Open Sans" panose="020B0606030504020204" pitchFamily="34" charset="0"/>
              </a:rPr>
              <a:t>QC reviewers are required to directly interview clients of 	the selected household. This can be done over the phone 	or in person to confirm case details, clarify discrepancies, 	and request any necessary updated documentation.</a:t>
            </a:r>
          </a:p>
          <a:p>
            <a:pPr marL="0" indent="0">
              <a:buNone/>
            </a:pPr>
            <a:endParaRPr lang="en-US" dirty="0"/>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7C647367-0843-9023-D72F-D907ACC9C917}"/>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284277F1-3B3B-A28E-4CDE-661FF2A58D95}"/>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7F39D132-647B-E140-CE50-81C7C4D66E55}"/>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8B04A608-6B57-7345-412A-A3E7E19D24B4}"/>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275B56C6-20FB-80CE-C77E-26FE716C1D0E}"/>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25A2A29F-A580-CFA6-D63C-65592FF1FF28}"/>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B0C8A135-7128-0E76-C762-5910C49A56A0}"/>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53E04631-3A2C-D531-7AD5-F4F1BD2C7651}"/>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1910736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48E61-E373-9AB3-05DE-0E01EF16BA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A1A397-D663-6668-EFFF-2AE9DF1AE0D3}"/>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Elements of Review</a:t>
            </a:r>
          </a:p>
        </p:txBody>
      </p:sp>
      <p:sp>
        <p:nvSpPr>
          <p:cNvPr id="7" name="Content Placeholder 6">
            <a:extLst>
              <a:ext uri="{FF2B5EF4-FFF2-40B4-BE49-F238E27FC236}">
                <a16:creationId xmlns:a16="http://schemas.microsoft.com/office/drawing/2014/main" id="{39F40D1C-DE2C-DCF8-DE61-9448FD85F87A}"/>
              </a:ext>
            </a:extLst>
          </p:cNvPr>
          <p:cNvSpPr>
            <a:spLocks noGrp="1"/>
          </p:cNvSpPr>
          <p:nvPr>
            <p:ph idx="1"/>
          </p:nvPr>
        </p:nvSpPr>
        <p:spPr>
          <a:xfrm>
            <a:off x="838200" y="1558931"/>
            <a:ext cx="10515600" cy="4618032"/>
          </a:xfrm>
        </p:spPr>
        <p:txBody>
          <a:bodyPr vert="horz" lIns="91440" tIns="45720" rIns="91440" bIns="45720" rtlCol="0" anchor="t">
            <a:noAutofit/>
          </a:bodyPr>
          <a:lstStyle/>
          <a:p>
            <a:r>
              <a:rPr lang="en-US" sz="2500" b="1" dirty="0">
                <a:latin typeface="Open Sans" panose="020B0606030504020204" pitchFamily="34" charset="0"/>
                <a:ea typeface="Open Sans" panose="020B0606030504020204" pitchFamily="34" charset="0"/>
                <a:cs typeface="Open Sans" panose="020B0606030504020204" pitchFamily="34" charset="0"/>
              </a:rPr>
              <a:t>Interviews (Cont’d)</a:t>
            </a:r>
          </a:p>
          <a:p>
            <a:pPr lvl="1"/>
            <a:r>
              <a:rPr lang="en-US" b="1" dirty="0">
                <a:latin typeface="Open Sans" panose="020B0606030504020204" pitchFamily="34" charset="0"/>
                <a:ea typeface="Open Sans" panose="020B0606030504020204" pitchFamily="34" charset="0"/>
                <a:cs typeface="Open Sans" panose="020B0606030504020204" pitchFamily="34" charset="0"/>
              </a:rPr>
              <a:t>Phone Interviews </a:t>
            </a:r>
            <a:r>
              <a:rPr lang="en-US" dirty="0">
                <a:latin typeface="Open Sans" panose="020B0606030504020204" pitchFamily="34" charset="0"/>
                <a:ea typeface="Open Sans" panose="020B0606030504020204" pitchFamily="34" charset="0"/>
                <a:cs typeface="Open Sans" panose="020B0606030504020204" pitchFamily="34" charset="0"/>
              </a:rPr>
              <a:t>– For clients who have received benefits of $100 or less.</a:t>
            </a:r>
          </a:p>
          <a:p>
            <a:pPr lvl="1"/>
            <a:r>
              <a:rPr lang="en-US" b="1" dirty="0">
                <a:latin typeface="Open Sans" panose="020B0606030504020204" pitchFamily="34" charset="0"/>
                <a:ea typeface="Open Sans" panose="020B0606030504020204" pitchFamily="34" charset="0"/>
                <a:cs typeface="Open Sans" panose="020B0606030504020204" pitchFamily="34" charset="0"/>
              </a:rPr>
              <a:t>Face to Face Interviews </a:t>
            </a:r>
            <a:r>
              <a:rPr lang="en-US" dirty="0">
                <a:latin typeface="Open Sans" panose="020B0606030504020204" pitchFamily="34" charset="0"/>
                <a:ea typeface="Open Sans" panose="020B0606030504020204" pitchFamily="34" charset="0"/>
                <a:cs typeface="Open Sans" panose="020B0606030504020204" pitchFamily="34" charset="0"/>
              </a:rPr>
              <a:t>- For clients who have received benefits over $100.</a:t>
            </a:r>
          </a:p>
          <a:p>
            <a:pPr marL="0" lvl="1" indent="0">
              <a:spcBef>
                <a:spcPts val="1000"/>
              </a:spcBef>
              <a:buNone/>
            </a:pPr>
            <a:endParaRPr lang="en-US" sz="2800" dirty="0">
              <a:latin typeface="Open Sans" panose="020B0606030504020204" pitchFamily="34" charset="0"/>
              <a:ea typeface="Open Sans" panose="020B0606030504020204" pitchFamily="34" charset="0"/>
              <a:cs typeface="Open Sans" panose="020B0606030504020204" pitchFamily="34" charset="0"/>
            </a:endParaRPr>
          </a:p>
          <a:p>
            <a:r>
              <a:rPr lang="en-US" sz="2500" b="1" dirty="0">
                <a:latin typeface="Open Sans" panose="020B0606030504020204" pitchFamily="34" charset="0"/>
                <a:ea typeface="Open Sans" panose="020B0606030504020204" pitchFamily="34" charset="0"/>
                <a:cs typeface="Open Sans" panose="020B0606030504020204" pitchFamily="34" charset="0"/>
              </a:rPr>
              <a:t>Additional Resources/Contacts</a:t>
            </a: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	</a:t>
            </a:r>
            <a:r>
              <a:rPr lang="en-US" sz="2400" dirty="0">
                <a:latin typeface="Open Sans" panose="020B0606030504020204" pitchFamily="34" charset="0"/>
                <a:ea typeface="Open Sans" panose="020B0606030504020204" pitchFamily="34" charset="0"/>
                <a:cs typeface="Open Sans" panose="020B0606030504020204" pitchFamily="34" charset="0"/>
              </a:rPr>
              <a:t>To independently verify the household's circumstances, 	reviewers reach out to other sources such as employers, 	landlords, and/or utility companies and conduct cross-checks 	through state and federal databases.</a:t>
            </a:r>
            <a:endParaRPr lang="en-US" sz="24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dirty="0"/>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E8997D1A-E2AB-37A7-4B5B-F5998586AF7F}"/>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FB17D9E3-7953-A631-3606-909AE17C08D2}"/>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4FEF6C6D-E575-D10B-C99F-C71A4871B288}"/>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3B00F18A-C8AF-395F-C2FF-727729E19DC2}"/>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A3A92025-B0A0-23B9-7BE7-4ECE570753CE}"/>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2887F9E3-0745-A822-7AA4-FC2838DFFF98}"/>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E34F53A0-6212-523E-6DE2-1069A87D4D00}"/>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5B58822E-0D55-3C36-E518-991E5A1CF61B}"/>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3767199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FD5049-D082-CE1D-350D-74BC53C26E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316938-6BBF-89E4-F2E5-DBC5291698EB}"/>
              </a:ext>
            </a:extLst>
          </p:cNvPr>
          <p:cNvSpPr>
            <a:spLocks noGrp="1"/>
          </p:cNvSpPr>
          <p:nvPr>
            <p:ph type="title"/>
          </p:nvPr>
        </p:nvSpPr>
        <p:spPr/>
        <p:txBody>
          <a:bodyPr>
            <a:noAutofit/>
          </a:bodyPr>
          <a:lstStyle/>
          <a:p>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Review Transmission</a:t>
            </a:r>
          </a:p>
        </p:txBody>
      </p:sp>
      <p:sp>
        <p:nvSpPr>
          <p:cNvPr id="7" name="Content Placeholder 6">
            <a:extLst>
              <a:ext uri="{FF2B5EF4-FFF2-40B4-BE49-F238E27FC236}">
                <a16:creationId xmlns:a16="http://schemas.microsoft.com/office/drawing/2014/main" id="{C7FAB8CA-53A6-8DDE-0C52-C6297215C0B5}"/>
              </a:ext>
            </a:extLst>
          </p:cNvPr>
          <p:cNvSpPr>
            <a:spLocks noGrp="1"/>
          </p:cNvSpPr>
          <p:nvPr>
            <p:ph idx="1"/>
          </p:nvPr>
        </p:nvSpPr>
        <p:spPr>
          <a:xfrm>
            <a:off x="838200" y="1558931"/>
            <a:ext cx="10515600" cy="4618032"/>
          </a:xfrm>
        </p:spPr>
        <p:txBody>
          <a:bodyPr vert="horz" lIns="91440" tIns="45720" rIns="91440" bIns="45720" rtlCol="0" anchor="t">
            <a:noAutofit/>
          </a:bodyPr>
          <a:lstStyle/>
          <a:p>
            <a:r>
              <a:rPr lang="en-US" dirty="0">
                <a:latin typeface="Open Sans" panose="020B0606030504020204" pitchFamily="34" charset="0"/>
                <a:ea typeface="Open Sans" panose="020B0606030504020204" pitchFamily="34" charset="0"/>
                <a:cs typeface="Open Sans" panose="020B0606030504020204" pitchFamily="34" charset="0"/>
              </a:rPr>
              <a:t>Completed reviews are uploaded into SNAP QCS (Federal Review System).</a:t>
            </a:r>
          </a:p>
          <a:p>
            <a:endParaRPr lang="en-US" dirty="0">
              <a:latin typeface="Open Sans" panose="020B0606030504020204" pitchFamily="34" charset="0"/>
              <a:ea typeface="Open Sans" panose="020B0606030504020204" pitchFamily="34" charset="0"/>
              <a:cs typeface="Open Sans" panose="020B0606030504020204" pitchFamily="34" charset="0"/>
            </a:endParaRPr>
          </a:p>
          <a:p>
            <a:r>
              <a:rPr lang="en-US" dirty="0">
                <a:latin typeface="Open Sans" panose="020B0606030504020204" pitchFamily="34" charset="0"/>
                <a:ea typeface="Open Sans" panose="020B0606030504020204" pitchFamily="34" charset="0"/>
                <a:cs typeface="Open Sans" panose="020B0606030504020204" pitchFamily="34" charset="0"/>
              </a:rPr>
              <a:t>MDHS receives a state reported error after upload. </a:t>
            </a:r>
          </a:p>
          <a:p>
            <a:endParaRPr lang="en-US" dirty="0">
              <a:latin typeface="Open Sans" panose="020B0606030504020204" pitchFamily="34" charset="0"/>
              <a:ea typeface="Open Sans" panose="020B0606030504020204" pitchFamily="34" charset="0"/>
              <a:cs typeface="Open Sans" panose="020B0606030504020204" pitchFamily="34" charset="0"/>
            </a:endParaRPr>
          </a:p>
          <a:p>
            <a:r>
              <a:rPr lang="en-US" dirty="0">
                <a:latin typeface="Open Sans" panose="020B0606030504020204" pitchFamily="34" charset="0"/>
                <a:ea typeface="Open Sans" panose="020B0606030504020204" pitchFamily="34" charset="0"/>
                <a:cs typeface="Open Sans" panose="020B0606030504020204" pitchFamily="34" charset="0"/>
              </a:rPr>
              <a:t>Once the federal review is completed for the current fiscal year being reviewed, MDHS receives the official error rate from Food and Nutrition Administration (FNA) formerly Food and Nutrition Services (FNS). </a:t>
            </a:r>
          </a:p>
          <a:p>
            <a:pPr marL="0" indent="0">
              <a:buNone/>
            </a:pPr>
            <a:endParaRPr lang="en-US" dirty="0"/>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A5CE0F84-7424-5CFB-77DD-52387DB43BAD}"/>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F898F421-0E81-BD90-1141-C8DA8FB69023}"/>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4DAE5CD9-DF87-C6B4-5E26-23A05A2DF54E}"/>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59E4AC47-FEC0-91BD-5EB1-ED670CE3B5B6}"/>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7759CDFB-3707-019A-3086-202357507C1A}"/>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9BB83A66-6DEB-E24B-DBA1-7C07837680F4}"/>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42C16301-1E64-C770-A567-4EFA3A7B2483}"/>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9CAE350F-5AF0-6CD2-7C48-2B211494C3F9}"/>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1245407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4BA61B-8130-6ABA-59FB-0A20685A11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4C85D8-E293-9CFE-5C14-537AE2669FC8}"/>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Federal Validation and Error Calculation</a:t>
            </a:r>
          </a:p>
        </p:txBody>
      </p:sp>
      <p:sp>
        <p:nvSpPr>
          <p:cNvPr id="7" name="Content Placeholder 6">
            <a:extLst>
              <a:ext uri="{FF2B5EF4-FFF2-40B4-BE49-F238E27FC236}">
                <a16:creationId xmlns:a16="http://schemas.microsoft.com/office/drawing/2014/main" id="{ADF7EA9A-CA81-90AD-F22B-F2799CEAB593}"/>
              </a:ext>
            </a:extLst>
          </p:cNvPr>
          <p:cNvSpPr>
            <a:spLocks noGrp="1"/>
          </p:cNvSpPr>
          <p:nvPr>
            <p:ph idx="1"/>
          </p:nvPr>
        </p:nvSpPr>
        <p:spPr>
          <a:xfrm>
            <a:off x="711200" y="1333500"/>
            <a:ext cx="10642600" cy="4843463"/>
          </a:xfrm>
        </p:spPr>
        <p:txBody>
          <a:bodyPr vert="horz" lIns="91440" tIns="45720" rIns="91440" bIns="45720" rtlCol="0" anchor="t">
            <a:noAutofit/>
          </a:bodyPr>
          <a:lstStyle/>
          <a:p>
            <a:pPr marL="0" indent="0" algn="just">
              <a:buNone/>
            </a:pPr>
            <a:r>
              <a:rPr lang="en-US" sz="2600" dirty="0">
                <a:latin typeface="Open Sans" panose="020B0606030504020204" pitchFamily="34" charset="0"/>
                <a:ea typeface="Open Sans" panose="020B0606030504020204" pitchFamily="34" charset="0"/>
                <a:cs typeface="Open Sans" panose="020B0606030504020204" pitchFamily="34" charset="0"/>
              </a:rPr>
              <a:t>States submit their findings to the FNA. FNA then independently re-reviews a subsample of these cases to validate the state's findings. Both sets of data are used to calculate state and national payment error rates.</a:t>
            </a:r>
          </a:p>
          <a:p>
            <a:pPr lvl="1" algn="just"/>
            <a:r>
              <a:rPr lang="en-US" dirty="0">
                <a:latin typeface="Open Sans" panose="020B0606030504020204" pitchFamily="34" charset="0"/>
                <a:ea typeface="Open Sans" panose="020B0606030504020204" pitchFamily="34" charset="0"/>
                <a:cs typeface="Open Sans" panose="020B0606030504020204" pitchFamily="34" charset="0"/>
              </a:rPr>
              <a:t>FNA double checks the accuracy of approximately 25,000 of the cases reviewed and submitted by all states. </a:t>
            </a:r>
          </a:p>
          <a:p>
            <a:pPr lvl="1" algn="just"/>
            <a:r>
              <a:rPr lang="en-US" dirty="0">
                <a:latin typeface="Open Sans" panose="020B0606030504020204" pitchFamily="34" charset="0"/>
                <a:ea typeface="Open Sans" panose="020B0606030504020204" pitchFamily="34" charset="0"/>
                <a:cs typeface="Open Sans" panose="020B0606030504020204" pitchFamily="34" charset="0"/>
              </a:rPr>
              <a:t>FNA validates that the states’ reviews were done properly and in line with policy. </a:t>
            </a:r>
          </a:p>
          <a:p>
            <a:pPr lvl="1" algn="just"/>
            <a:r>
              <a:rPr lang="en-US" dirty="0">
                <a:latin typeface="Open Sans" panose="020B0606030504020204" pitchFamily="34" charset="0"/>
                <a:ea typeface="Open Sans" panose="020B0606030504020204" pitchFamily="34" charset="0"/>
                <a:cs typeface="Open Sans" panose="020B0606030504020204" pitchFamily="34" charset="0"/>
              </a:rPr>
              <a:t>If a review is inaccurate, FNA changes the finding so it is correct or sends the case back to the state for further review. The goal is to get an accurate finding.</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algn="just"/>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7502C58B-5819-B0B2-E336-DEF31905E3FE}"/>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5179DFBA-0506-A4B3-2CE9-A734398C4B5E}"/>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1F4A2284-5FBA-760D-B1B2-B85649B25939}"/>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58B6B48C-8842-E507-B736-F0F58B606C59}"/>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0B1EA961-5AD3-BBF5-27AC-1937005123C9}"/>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286B2E7C-763E-B432-38E8-0451F8AD6060}"/>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EAAC31E3-9057-1D4C-68B4-7E29CBE85043}"/>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75C7C56B-8CC0-2E70-CAFF-18ADEB0907FA}"/>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17456904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24F5C0-4FAB-2B33-C3B9-CA03A7249D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6CF9C-3CEF-5A30-A0AA-D76BCA762E16}"/>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Federal Validation and Error Calculation</a:t>
            </a:r>
          </a:p>
        </p:txBody>
      </p:sp>
      <p:sp>
        <p:nvSpPr>
          <p:cNvPr id="7" name="Content Placeholder 6">
            <a:extLst>
              <a:ext uri="{FF2B5EF4-FFF2-40B4-BE49-F238E27FC236}">
                <a16:creationId xmlns:a16="http://schemas.microsoft.com/office/drawing/2014/main" id="{0E2510F6-DB4C-281B-1E64-63EF68802C0C}"/>
              </a:ext>
            </a:extLst>
          </p:cNvPr>
          <p:cNvSpPr>
            <a:spLocks noGrp="1"/>
          </p:cNvSpPr>
          <p:nvPr>
            <p:ph idx="1"/>
          </p:nvPr>
        </p:nvSpPr>
        <p:spPr/>
        <p:txBody>
          <a:bodyPr vert="horz" lIns="91440" tIns="45720" rIns="91440" bIns="45720" rtlCol="0" anchor="t">
            <a:noAutofit/>
          </a:bodyPr>
          <a:lstStyle/>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FNA determines national and state error rates. First, state agencies review a sample of their eligibility and benefit amount determinations for accuracy. Then FNA reviews a subsample of those cases to validate. </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SNAP Error rates are not fraud rates as errors are largely unintentional and can happen if an individual is determined eligible when they are not or an eligible recipient is certified to receive either more or less than they are entitled to. </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E9CFB367-EBE2-F417-BDF6-558176509073}"/>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A2B99953-3DED-76D5-1FDD-6BF2F1818D46}"/>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672813FD-501B-C469-68B8-5C40C780106E}"/>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1A6982F4-9ED8-5DB3-B4E7-3BA4192E00D1}"/>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3CDB0BFA-E63C-7533-BAB2-AA20B0BFB96A}"/>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C1AB5C9E-A5EF-4981-7F87-0EC2A04CF635}"/>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F712ACA7-281D-A504-525D-3116B22D25E3}"/>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4DAA473A-882C-0C8F-2C95-ED66C3A42046}"/>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3615080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C7625-0300-82E2-BAAD-35D1C60E68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62C7D8-0444-FEFE-9663-43016AC5E746}"/>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Federal Validation and Error Calculation</a:t>
            </a:r>
          </a:p>
        </p:txBody>
      </p:sp>
      <p:sp>
        <p:nvSpPr>
          <p:cNvPr id="7" name="Content Placeholder 6">
            <a:extLst>
              <a:ext uri="{FF2B5EF4-FFF2-40B4-BE49-F238E27FC236}">
                <a16:creationId xmlns:a16="http://schemas.microsoft.com/office/drawing/2014/main" id="{585B4D6D-9B37-CC83-0396-1BE63B0A54E9}"/>
              </a:ext>
            </a:extLst>
          </p:cNvPr>
          <p:cNvSpPr>
            <a:spLocks noGrp="1"/>
          </p:cNvSpPr>
          <p:nvPr>
            <p:ph idx="1"/>
          </p:nvPr>
        </p:nvSpPr>
        <p:spPr>
          <a:xfrm>
            <a:off x="838200" y="1581265"/>
            <a:ext cx="10515600" cy="4595698"/>
          </a:xfrm>
        </p:spPr>
        <p:txBody>
          <a:bodyPr vert="horz" lIns="91440" tIns="45720" rIns="91440" bIns="45720" rtlCol="0" anchor="t">
            <a:noAutofit/>
          </a:bodyPr>
          <a:lstStyle/>
          <a:p>
            <a:pPr marL="0" indent="0" algn="just">
              <a:buNone/>
            </a:pPr>
            <a:r>
              <a:rPr lang="en-US" sz="2500" dirty="0">
                <a:latin typeface="Open Sans" panose="020B0606030504020204" pitchFamily="34" charset="0"/>
                <a:ea typeface="Open Sans" panose="020B0606030504020204" pitchFamily="34" charset="0"/>
                <a:cs typeface="Open Sans" panose="020B0606030504020204" pitchFamily="34" charset="0"/>
              </a:rPr>
              <a:t>USDA calculates state payment error rates using a statistical analysis called regression. The regression analysis is performed using both the federal and state case review data. USDA analyzes the data, taking into consideration the size of a state’s caseload and other variables.</a:t>
            </a:r>
          </a:p>
          <a:p>
            <a:pPr marL="0" indent="0" algn="just">
              <a:buNone/>
            </a:pPr>
            <a:endParaRPr lang="en-US" sz="2500"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en-US" sz="2500" dirty="0">
                <a:latin typeface="Open Sans" panose="020B0606030504020204" pitchFamily="34" charset="0"/>
                <a:ea typeface="Open Sans" panose="020B0606030504020204" pitchFamily="34" charset="0"/>
                <a:cs typeface="Open Sans" panose="020B0606030504020204" pitchFamily="34" charset="0"/>
              </a:rPr>
              <a:t>USDA determines the national payment error rate by calculating the weighted average of all individual state payment error rates. Weighting is determined by a state’s proportion of total SNAP benefit issuances that fiscal year.</a:t>
            </a:r>
          </a:p>
          <a:p>
            <a:pPr marL="0" indent="0">
              <a:buNone/>
            </a:pPr>
            <a:endParaRPr lang="en-US" sz="2000" dirty="0">
              <a:latin typeface="Open Sans" panose="020B0606030504020204" pitchFamily="34" charset="0"/>
              <a:ea typeface="Open Sans" panose="020B0606030504020204" pitchFamily="34" charset="0"/>
              <a:cs typeface="Open Sans" panose="020B0606030504020204" pitchFamily="34" charset="0"/>
            </a:endParaRPr>
          </a:p>
          <a:p>
            <a:pPr marL="0" indent="0">
              <a:buNone/>
            </a:pPr>
            <a:r>
              <a:rPr lang="en-US" sz="2400" b="1" dirty="0">
                <a:latin typeface="Open Sans" panose="020B0606030504020204" pitchFamily="34" charset="0"/>
                <a:ea typeface="Open Sans" panose="020B0606030504020204" pitchFamily="34" charset="0"/>
                <a:cs typeface="Open Sans" panose="020B0606030504020204" pitchFamily="34" charset="0"/>
              </a:rPr>
              <a:t>***Payment error rates are typically announced every June for the prior federal fiscal year.</a:t>
            </a:r>
            <a:endParaRPr lang="en-US" sz="2400" dirty="0">
              <a:latin typeface="Open Sans" panose="020B0606030504020204" pitchFamily="34" charset="0"/>
              <a:ea typeface="Open Sans" panose="020B0606030504020204" pitchFamily="34" charset="0"/>
              <a:cs typeface="Open Sans" panose="020B0606030504020204" pitchFamily="34" charset="0"/>
            </a:endParaRPr>
          </a:p>
          <a:p>
            <a:endParaRPr lang="en-US" sz="22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D67AE353-CADE-828B-02E6-F699C1E68956}"/>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C7DF1957-F639-D270-CF46-EDA3CAD53E6C}"/>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70788AC7-BFDA-C051-D8FA-AC0FB40FBA80}"/>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651BB3B0-3E90-FCBA-6CF9-B1A9EEA13011}"/>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DBB0F133-0FE5-4360-A02B-5F9D079B6F1E}"/>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6A08DC93-4CB0-D55E-9BDC-9F67C7BF26B6}"/>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31188E05-7CEF-B92C-8E4E-CCCB4D435B9A}"/>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3F1D78AE-52C2-A064-5621-E9863A4C28A6}"/>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3846850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6954C-50A0-5395-F4F7-ACFC1DB052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BC829C-8D2B-354C-9CA4-712E90EA4E10}"/>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What are SNAP Payment Error Rates</a:t>
            </a:r>
          </a:p>
        </p:txBody>
      </p:sp>
      <p:sp>
        <p:nvSpPr>
          <p:cNvPr id="7" name="Content Placeholder 6">
            <a:extLst>
              <a:ext uri="{FF2B5EF4-FFF2-40B4-BE49-F238E27FC236}">
                <a16:creationId xmlns:a16="http://schemas.microsoft.com/office/drawing/2014/main" id="{CCAC0961-1656-A994-B4E8-90CDB2D7DFD2}"/>
              </a:ext>
            </a:extLst>
          </p:cNvPr>
          <p:cNvSpPr>
            <a:spLocks noGrp="1"/>
          </p:cNvSpPr>
          <p:nvPr>
            <p:ph idx="1"/>
          </p:nvPr>
        </p:nvSpPr>
        <p:spPr/>
        <p:txBody>
          <a:bodyPr vert="horz" lIns="91440" tIns="45720" rIns="91440" bIns="45720" rtlCol="0" anchor="t">
            <a:noAutofit/>
          </a:bodyPr>
          <a:lstStyle/>
          <a:p>
            <a:pPr algn="just"/>
            <a:r>
              <a:rPr lang="en-US" sz="2500" dirty="0">
                <a:latin typeface="Open Sans" panose="020B0606030504020204" pitchFamily="34" charset="0"/>
                <a:ea typeface="Open Sans" panose="020B0606030504020204" pitchFamily="34" charset="0"/>
                <a:cs typeface="Open Sans" panose="020B0606030504020204" pitchFamily="34" charset="0"/>
              </a:rPr>
              <a:t>The SNAP payment error rate is a measure of how accurately state agencies determine household eligibility and benefit amounts. This includes both overpayments — when households receive more benefits than they are entitled to — and underpayments — when households receive less benefits than they are entitled to.</a:t>
            </a:r>
          </a:p>
          <a:p>
            <a:pPr algn="just"/>
            <a:endParaRPr lang="en-US" sz="2500" dirty="0">
              <a:latin typeface="Open Sans" panose="020B0606030504020204" pitchFamily="34" charset="0"/>
              <a:ea typeface="Open Sans" panose="020B0606030504020204" pitchFamily="34" charset="0"/>
              <a:cs typeface="Open Sans" panose="020B0606030504020204" pitchFamily="34" charset="0"/>
            </a:endParaRPr>
          </a:p>
          <a:p>
            <a:pPr algn="just"/>
            <a:r>
              <a:rPr lang="en-US" sz="2500" dirty="0">
                <a:latin typeface="Open Sans" panose="020B0606030504020204" pitchFamily="34" charset="0"/>
                <a:ea typeface="Open Sans" panose="020B0606030504020204" pitchFamily="34" charset="0"/>
                <a:cs typeface="Open Sans" panose="020B0606030504020204" pitchFamily="34" charset="0"/>
              </a:rPr>
              <a:t>When a state agency identifies an error, they must make a correction by either reimbursing underpayments or recouping overpayments so that each household gets exactly what they are eligible to receive.</a:t>
            </a: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A98C4C19-A6CB-0A26-EBE8-9C210459C040}"/>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017675CF-2811-7A3A-17BE-95CA46ED9283}"/>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67CE7B1D-3202-92B4-EBE0-AF5626559D7D}"/>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1D1C110F-9AD2-10FA-6D0B-3DBF1E6375EA}"/>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E6BE746B-C810-4D06-9EEC-1FB1AA26C5AF}"/>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60E86C77-1BC9-1D53-16D8-3E5D00B3F50F}"/>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B1D5D9E9-B2CF-469C-FFD5-D0C8FE6007EE}"/>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DDEADF03-E109-AC84-C2B3-9DEA1EB2FF2A}"/>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30721197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1F492B-2762-BD4F-F2D0-B0DD7BD703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27F060-8D87-6628-8A1C-58013D0BC36D}"/>
              </a:ext>
            </a:extLst>
          </p:cNvPr>
          <p:cNvSpPr>
            <a:spLocks noGrp="1"/>
          </p:cNvSpPr>
          <p:nvPr>
            <p:ph type="title"/>
          </p:nvPr>
        </p:nvSpPr>
        <p:spPr>
          <a:xfrm>
            <a:off x="838200" y="172636"/>
            <a:ext cx="10515600" cy="1142598"/>
          </a:xfrm>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Payment Error Rates </a:t>
            </a:r>
          </a:p>
        </p:txBody>
      </p:sp>
      <p:sp>
        <p:nvSpPr>
          <p:cNvPr id="7" name="Content Placeholder 6">
            <a:extLst>
              <a:ext uri="{FF2B5EF4-FFF2-40B4-BE49-F238E27FC236}">
                <a16:creationId xmlns:a16="http://schemas.microsoft.com/office/drawing/2014/main" id="{B1A69B74-198F-8D5B-8443-0A035C4954B3}"/>
              </a:ext>
            </a:extLst>
          </p:cNvPr>
          <p:cNvSpPr>
            <a:spLocks noGrp="1"/>
          </p:cNvSpPr>
          <p:nvPr>
            <p:ph idx="1"/>
          </p:nvPr>
        </p:nvSpPr>
        <p:spPr>
          <a:xfrm>
            <a:off x="838200" y="1089764"/>
            <a:ext cx="10515600" cy="5087199"/>
          </a:xfrm>
        </p:spPr>
        <p:txBody>
          <a:bodyPr vert="horz" lIns="91440" tIns="45720" rIns="91440" bIns="45720" rtlCol="0" anchor="t">
            <a:noAutofit/>
          </a:bodyPr>
          <a:lstStyle/>
          <a:p>
            <a:pPr algn="just"/>
            <a:r>
              <a:rPr lang="en-US" sz="2600" b="1" dirty="0">
                <a:latin typeface="Open Sans" panose="020B0606030504020204" pitchFamily="34" charset="0"/>
                <a:ea typeface="Open Sans" panose="020B0606030504020204" pitchFamily="34" charset="0"/>
                <a:cs typeface="Open Sans" panose="020B0606030504020204" pitchFamily="34" charset="0"/>
              </a:rPr>
              <a:t>Payment error rates are caused by: </a:t>
            </a:r>
          </a:p>
          <a:p>
            <a:pPr lvl="1" algn="just"/>
            <a:r>
              <a:rPr lang="en-US" sz="2200" b="1" dirty="0">
                <a:latin typeface="Open Sans" panose="020B0606030504020204" pitchFamily="34" charset="0"/>
                <a:ea typeface="Open Sans" panose="020B0606030504020204" pitchFamily="34" charset="0"/>
                <a:cs typeface="Open Sans" panose="020B0606030504020204" pitchFamily="34" charset="0"/>
              </a:rPr>
              <a:t>Client Errors </a:t>
            </a:r>
            <a:r>
              <a:rPr lang="en-US" sz="2200" dirty="0">
                <a:latin typeface="Open Sans" panose="020B0606030504020204" pitchFamily="34" charset="0"/>
                <a:ea typeface="Open Sans" panose="020B0606030504020204" pitchFamily="34" charset="0"/>
                <a:cs typeface="Open Sans" panose="020B0606030504020204" pitchFamily="34" charset="0"/>
              </a:rPr>
              <a:t>- Unintentional error made by recipient</a:t>
            </a:r>
          </a:p>
          <a:p>
            <a:pPr lvl="1" algn="just"/>
            <a:r>
              <a:rPr lang="en-US" sz="2200" b="1" dirty="0">
                <a:latin typeface="Open Sans" panose="020B0606030504020204" pitchFamily="34" charset="0"/>
                <a:ea typeface="Open Sans" panose="020B0606030504020204" pitchFamily="34" charset="0"/>
                <a:cs typeface="Open Sans" panose="020B0606030504020204" pitchFamily="34" charset="0"/>
              </a:rPr>
              <a:t>Agency Errors </a:t>
            </a:r>
            <a:r>
              <a:rPr lang="en-US" sz="2200" dirty="0">
                <a:latin typeface="Open Sans" panose="020B0606030504020204" pitchFamily="34" charset="0"/>
                <a:ea typeface="Open Sans" panose="020B0606030504020204" pitchFamily="34" charset="0"/>
                <a:cs typeface="Open Sans" panose="020B0606030504020204" pitchFamily="34" charset="0"/>
              </a:rPr>
              <a:t>- Unintentional error made by MDHS</a:t>
            </a:r>
          </a:p>
          <a:p>
            <a:pPr lvl="1" algn="just"/>
            <a:endParaRPr lang="en-US" sz="2000" dirty="0">
              <a:latin typeface="Open Sans" panose="020B0606030504020204" pitchFamily="34" charset="0"/>
              <a:ea typeface="Open Sans" panose="020B0606030504020204" pitchFamily="34" charset="0"/>
              <a:cs typeface="Open Sans" panose="020B0606030504020204" pitchFamily="34" charset="0"/>
            </a:endParaRPr>
          </a:p>
          <a:p>
            <a:pPr algn="just"/>
            <a:r>
              <a:rPr lang="en-US" sz="2600" b="1" dirty="0">
                <a:latin typeface="Open Sans" panose="020B0606030504020204" pitchFamily="34" charset="0"/>
                <a:ea typeface="Open Sans" panose="020B0606030504020204" pitchFamily="34" charset="0"/>
                <a:cs typeface="Open Sans" panose="020B0606030504020204" pitchFamily="34" charset="0"/>
              </a:rPr>
              <a:t>Factors contributing to these errors are: </a:t>
            </a:r>
          </a:p>
          <a:p>
            <a:pPr lvl="1" algn="just"/>
            <a:r>
              <a:rPr lang="en-US" sz="2200" b="1" dirty="0">
                <a:latin typeface="Open Sans" panose="020B0606030504020204" pitchFamily="34" charset="0"/>
                <a:ea typeface="Open Sans" panose="020B0606030504020204" pitchFamily="34" charset="0"/>
                <a:cs typeface="Open Sans" panose="020B0606030504020204" pitchFamily="34" charset="0"/>
              </a:rPr>
              <a:t>Recipient and household mistakes</a:t>
            </a:r>
            <a:r>
              <a:rPr lang="en-US" sz="2200" dirty="0">
                <a:latin typeface="Open Sans" panose="020B0606030504020204" pitchFamily="34" charset="0"/>
                <a:ea typeface="Open Sans" panose="020B0606030504020204" pitchFamily="34" charset="0"/>
                <a:cs typeface="Open Sans" panose="020B0606030504020204" pitchFamily="34" charset="0"/>
              </a:rPr>
              <a:t>: Unreported fluctuations in income, irregular work hours, changes in household size, etc.</a:t>
            </a:r>
          </a:p>
          <a:p>
            <a:pPr lvl="1" algn="just"/>
            <a:r>
              <a:rPr lang="en-US" sz="2200" b="1" dirty="0">
                <a:latin typeface="Open Sans" panose="020B0606030504020204" pitchFamily="34" charset="0"/>
                <a:ea typeface="Open Sans" panose="020B0606030504020204" pitchFamily="34" charset="0"/>
                <a:cs typeface="Open Sans" panose="020B0606030504020204" pitchFamily="34" charset="0"/>
              </a:rPr>
              <a:t>Administrative Complexity</a:t>
            </a:r>
            <a:r>
              <a:rPr lang="en-US" sz="2200" dirty="0">
                <a:latin typeface="Open Sans" panose="020B0606030504020204" pitchFamily="34" charset="0"/>
                <a:ea typeface="Open Sans" panose="020B0606030504020204" pitchFamily="34" charset="0"/>
                <a:cs typeface="Open Sans" panose="020B0606030504020204" pitchFamily="34" charset="0"/>
              </a:rPr>
              <a:t>: Caseworkers constantly adapting to shifting federal guidelines.</a:t>
            </a:r>
          </a:p>
          <a:p>
            <a:pPr lvl="1" algn="just"/>
            <a:r>
              <a:rPr lang="en-US" sz="2200" b="1" dirty="0">
                <a:latin typeface="Open Sans" panose="020B0606030504020204" pitchFamily="34" charset="0"/>
                <a:ea typeface="Open Sans" panose="020B0606030504020204" pitchFamily="34" charset="0"/>
                <a:cs typeface="Open Sans" panose="020B0606030504020204" pitchFamily="34" charset="0"/>
              </a:rPr>
              <a:t>Documentation Issues</a:t>
            </a:r>
            <a:r>
              <a:rPr lang="en-US" sz="2200" dirty="0">
                <a:latin typeface="Open Sans" panose="020B0606030504020204" pitchFamily="34" charset="0"/>
                <a:ea typeface="Open Sans" panose="020B0606030504020204" pitchFamily="34" charset="0"/>
                <a:cs typeface="Open Sans" panose="020B0606030504020204" pitchFamily="34" charset="0"/>
              </a:rPr>
              <a:t>: Insufficient documentation provided by client.</a:t>
            </a:r>
          </a:p>
          <a:p>
            <a:pPr lvl="1" algn="just"/>
            <a:r>
              <a:rPr lang="en-US" sz="2200" b="1" dirty="0">
                <a:latin typeface="Open Sans" panose="020B0606030504020204" pitchFamily="34" charset="0"/>
                <a:ea typeface="Open Sans" panose="020B0606030504020204" pitchFamily="34" charset="0"/>
                <a:cs typeface="Open Sans" panose="020B0606030504020204" pitchFamily="34" charset="0"/>
              </a:rPr>
              <a:t>Processing Mistakes</a:t>
            </a:r>
            <a:r>
              <a:rPr lang="en-US" sz="2200" dirty="0">
                <a:latin typeface="Open Sans" panose="020B0606030504020204" pitchFamily="34" charset="0"/>
                <a:ea typeface="Open Sans" panose="020B0606030504020204" pitchFamily="34" charset="0"/>
                <a:cs typeface="Open Sans" panose="020B0606030504020204" pitchFamily="34" charset="0"/>
              </a:rPr>
              <a:t>: Understaffed county offices often struggle to process recipient reports, recertifications, and interim change reports on time. Caseworkers may also miscalculate household expenses, deductions, or income during the review. </a:t>
            </a: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E4CF1380-2EEC-8408-3AE4-6A028F0367F5}"/>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BDD10DF0-BD79-E2A6-3410-B98F32FD0ADA}"/>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D9AFE299-1FC8-5758-8D00-EE1F58CF923D}"/>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F89D043F-E9C1-6E4C-1027-DEE8973248DB}"/>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B4AC87B8-9989-64D9-9708-0512553E8E6E}"/>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3A6D0D49-5D02-6B27-FA37-FFE358E476E0}"/>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CE82D8B6-1399-8931-BD94-FD6BD4E2F250}"/>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21684636-4987-CBF8-82CF-443167B21B10}"/>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30593033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D8470-C3D4-E9EB-6860-83F9893098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BC78B7-CDF4-B2A1-4BAE-BB1EA7B1BFD9}"/>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What Payment Error Rates Are Not</a:t>
            </a:r>
          </a:p>
        </p:txBody>
      </p:sp>
      <p:sp>
        <p:nvSpPr>
          <p:cNvPr id="7" name="Content Placeholder 6">
            <a:extLst>
              <a:ext uri="{FF2B5EF4-FFF2-40B4-BE49-F238E27FC236}">
                <a16:creationId xmlns:a16="http://schemas.microsoft.com/office/drawing/2014/main" id="{3DD96B1A-48C6-F0AA-C366-146046053433}"/>
              </a:ext>
            </a:extLst>
          </p:cNvPr>
          <p:cNvSpPr>
            <a:spLocks noGrp="1"/>
          </p:cNvSpPr>
          <p:nvPr>
            <p:ph idx="1"/>
          </p:nvPr>
        </p:nvSpPr>
        <p:spPr/>
        <p:txBody>
          <a:bodyPr vert="horz" lIns="91440" tIns="45720" rIns="91440" bIns="45720" rtlCol="0" anchor="t">
            <a:noAutofit/>
          </a:bodyPr>
          <a:lstStyle/>
          <a:p>
            <a:pPr algn="just"/>
            <a:r>
              <a:rPr lang="en-US" sz="2600" b="1" dirty="0"/>
              <a:t>They are not Fraud Rates:</a:t>
            </a:r>
            <a:r>
              <a:rPr lang="en-US" sz="2600" dirty="0"/>
              <a:t> Error rates are predominantly caused by administrative or client mistakes (e.g., calculation errors, misreported wages, or processing delays). They do not imply intentional criminal fraud.</a:t>
            </a:r>
          </a:p>
          <a:p>
            <a:pPr marL="0" indent="0" algn="just">
              <a:buNone/>
            </a:pPr>
            <a:r>
              <a:rPr lang="en-US" sz="2600" b="1" dirty="0"/>
              <a:t>	***Fraud - Intentional reporting of information that is false.</a:t>
            </a:r>
          </a:p>
          <a:p>
            <a:pPr algn="just"/>
            <a:endParaRPr lang="en-US" sz="2600" dirty="0"/>
          </a:p>
          <a:p>
            <a:pPr algn="just"/>
            <a:r>
              <a:rPr lang="en-US" sz="2600" b="1" dirty="0"/>
              <a:t>They do not measure access barriers:</a:t>
            </a:r>
            <a:r>
              <a:rPr lang="en-US" sz="2600" dirty="0"/>
              <a:t> Error rates measure payment accuracy exclusively. They do not gauge how easy or difficult it is for low-income individuals to participate in or navigate the program. </a:t>
            </a:r>
          </a:p>
          <a:p>
            <a:pPr algn="just"/>
            <a:endParaRPr lang="en-US" sz="2600" dirty="0"/>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AFE5D129-24B8-82A3-3E17-229146522C95}"/>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A41C2E11-BCBE-421F-B1E2-BDD47BED87FC}"/>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4EDCC78D-7436-161B-603C-25B42796BA4D}"/>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EA641816-E1D7-E383-AAB0-67B500979375}"/>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9F36CC5B-96A8-52F1-8995-8B52E4DCFC66}"/>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A91A52FC-0D67-F5EE-EF2E-846F3327F58E}"/>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310D2455-0EAB-2A0B-3A6C-1CA5F29F9235}"/>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F12C6325-77BC-C661-6FD3-4E7E97889821}"/>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2295746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710B8F-B2D6-C893-DBEF-F0FEBE6840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84EA2D-9D91-8DF0-4978-86FB32664D29}"/>
              </a:ext>
            </a:extLst>
          </p:cNvPr>
          <p:cNvSpPr>
            <a:spLocks noGrp="1"/>
          </p:cNvSpPr>
          <p:nvPr>
            <p:ph type="title"/>
          </p:nvPr>
        </p:nvSpPr>
        <p:spPr/>
        <p:txBody>
          <a:bodyPr>
            <a:noAutofit/>
          </a:bodyPr>
          <a:lstStyle/>
          <a:p>
            <a:pPr algn="l"/>
            <a:r>
              <a:rPr lang="en-US" sz="4500" b="1" dirty="0">
                <a:solidFill>
                  <a:srgbClr val="748F5B"/>
                </a:solidFill>
                <a:latin typeface="Open Sans" panose="020B0606030504020204" pitchFamily="34" charset="0"/>
                <a:ea typeface="Open Sans" panose="020B0606030504020204" pitchFamily="34" charset="0"/>
                <a:cs typeface="Open Sans" panose="020B0606030504020204" pitchFamily="34" charset="0"/>
              </a:rPr>
              <a:t>Introduction</a:t>
            </a:r>
          </a:p>
        </p:txBody>
      </p:sp>
      <p:sp>
        <p:nvSpPr>
          <p:cNvPr id="3" name="Content Placeholder 2">
            <a:extLst>
              <a:ext uri="{FF2B5EF4-FFF2-40B4-BE49-F238E27FC236}">
                <a16:creationId xmlns:a16="http://schemas.microsoft.com/office/drawing/2014/main" id="{1F09DD62-A77D-2B03-6416-29E47BE5BA8D}"/>
              </a:ext>
            </a:extLst>
          </p:cNvPr>
          <p:cNvSpPr>
            <a:spLocks noGrp="1"/>
          </p:cNvSpPr>
          <p:nvPr>
            <p:ph sz="half" idx="1"/>
          </p:nvPr>
        </p:nvSpPr>
        <p:spPr>
          <a:xfrm>
            <a:off x="838199" y="1546225"/>
            <a:ext cx="10515601" cy="3848101"/>
          </a:xfrm>
        </p:spPr>
        <p:txBody>
          <a:bodyPr vert="horz" lIns="91440" tIns="45720" rIns="91440" bIns="45720" rtlCol="0" anchor="t">
            <a:normAutofit lnSpcReduction="10000"/>
          </a:bodyPr>
          <a:lstStyle/>
          <a:p>
            <a:pPr marL="0" indent="0" algn="just">
              <a:lnSpc>
                <a:spcPct val="120000"/>
              </a:lnSpc>
              <a:spcBef>
                <a:spcPts val="0"/>
              </a:spcBef>
              <a:buNone/>
            </a:pPr>
            <a:r>
              <a:rPr lang="en-US" sz="3000" dirty="0">
                <a:latin typeface="Open Sans" panose="020B0606030504020204" pitchFamily="34" charset="0"/>
                <a:ea typeface="Open Sans" panose="020B0606030504020204" pitchFamily="34" charset="0"/>
                <a:cs typeface="Open Sans" panose="020B0606030504020204" pitchFamily="34" charset="0"/>
              </a:rPr>
              <a:t>SNAP Quality Control (QC) is a federally mandated process where state and federal agencies review a random sample of Supplemental Nutrition Assistance Program (SNAP) cases. Its main purpose is to ensure that the state agency processed SNAP cases correctly and that clients are receiving the precise amount of benefits for which they are eligible.</a:t>
            </a:r>
          </a:p>
        </p:txBody>
      </p:sp>
      <p:sp>
        <p:nvSpPr>
          <p:cNvPr id="13" name="Rectangle 12">
            <a:extLst>
              <a:ext uri="{FF2B5EF4-FFF2-40B4-BE49-F238E27FC236}">
                <a16:creationId xmlns:a16="http://schemas.microsoft.com/office/drawing/2014/main" id="{4AF3F757-1491-01C2-F4FD-98E875774240}"/>
              </a:ext>
            </a:extLst>
          </p:cNvPr>
          <p:cNvSpPr/>
          <p:nvPr/>
        </p:nvSpPr>
        <p:spPr>
          <a:xfrm>
            <a:off x="0" y="517156"/>
            <a:ext cx="467833" cy="975209"/>
          </a:xfrm>
          <a:prstGeom prst="rect">
            <a:avLst/>
          </a:prstGeom>
          <a:solidFill>
            <a:srgbClr val="748F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7" name="Picture 6">
            <a:extLst>
              <a:ext uri="{FF2B5EF4-FFF2-40B4-BE49-F238E27FC236}">
                <a16:creationId xmlns:a16="http://schemas.microsoft.com/office/drawing/2014/main" id="{D4BCBFF9-E0D0-2D77-329E-8ACBD29960D5}"/>
              </a:ext>
            </a:extLst>
          </p:cNvPr>
          <p:cNvPicPr>
            <a:picLocks noChangeAspect="1"/>
          </p:cNvPicPr>
          <p:nvPr/>
        </p:nvPicPr>
        <p:blipFill>
          <a:blip r:embed="rId3"/>
          <a:stretch>
            <a:fillRect/>
          </a:stretch>
        </p:blipFill>
        <p:spPr>
          <a:xfrm>
            <a:off x="9988951" y="5861656"/>
            <a:ext cx="1749251" cy="717452"/>
          </a:xfrm>
          <a:prstGeom prst="rect">
            <a:avLst/>
          </a:prstGeom>
        </p:spPr>
      </p:pic>
      <p:sp>
        <p:nvSpPr>
          <p:cNvPr id="8" name="Rectangle 7">
            <a:extLst>
              <a:ext uri="{FF2B5EF4-FFF2-40B4-BE49-F238E27FC236}">
                <a16:creationId xmlns:a16="http://schemas.microsoft.com/office/drawing/2014/main" id="{AD3B3894-4568-9846-740C-3A048E78ED6C}"/>
              </a:ext>
            </a:extLst>
          </p:cNvPr>
          <p:cNvSpPr/>
          <p:nvPr/>
        </p:nvSpPr>
        <p:spPr>
          <a:xfrm>
            <a:off x="228600" y="62814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Tree>
    <p:extLst>
      <p:ext uri="{BB962C8B-B14F-4D97-AF65-F5344CB8AC3E}">
        <p14:creationId xmlns:p14="http://schemas.microsoft.com/office/powerpoint/2010/main" val="8121076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2.png">
            <a:extLst>
              <a:ext uri="{FF2B5EF4-FFF2-40B4-BE49-F238E27FC236}">
                <a16:creationId xmlns:a16="http://schemas.microsoft.com/office/drawing/2014/main" id="{AB75D4AE-AFA2-4FB5-9B8A-2FA0FB704FB2}"/>
              </a:ext>
            </a:extLst>
          </p:cNvPr>
          <p:cNvPicPr>
            <a:picLocks noChangeAspect="1"/>
          </p:cNvPicPr>
          <p:nvPr/>
        </p:nvPicPr>
        <p:blipFill rotWithShape="1">
          <a:blip r:embed="rId3"/>
          <a:srcRect r="-1850" b="38090"/>
          <a:stretch/>
        </p:blipFill>
        <p:spPr>
          <a:xfrm>
            <a:off x="3333419" y="1092200"/>
            <a:ext cx="5525162" cy="2336800"/>
          </a:xfrm>
          <a:prstGeom prst="rect">
            <a:avLst/>
          </a:prstGeom>
          <a:ln w="12700">
            <a:miter lim="400000"/>
          </a:ln>
        </p:spPr>
      </p:pic>
      <p:sp>
        <p:nvSpPr>
          <p:cNvPr id="6" name="Rectangle 5">
            <a:extLst>
              <a:ext uri="{FF2B5EF4-FFF2-40B4-BE49-F238E27FC236}">
                <a16:creationId xmlns:a16="http://schemas.microsoft.com/office/drawing/2014/main" id="{0FB9B729-CDF1-44D6-9BAB-7777A420CE99}"/>
              </a:ext>
            </a:extLst>
          </p:cNvPr>
          <p:cNvSpPr/>
          <p:nvPr/>
        </p:nvSpPr>
        <p:spPr>
          <a:xfrm>
            <a:off x="228600" y="6230680"/>
            <a:ext cx="11671300" cy="369332"/>
          </a:xfrm>
          <a:prstGeom prst="rect">
            <a:avLst/>
          </a:prstGeom>
        </p:spPr>
        <p:txBody>
          <a:bodyPr wrap="square">
            <a:spAutoFit/>
          </a:bodyPr>
          <a:lstStyle/>
          <a:p>
            <a:pPr lvl="1" algn="ctr"/>
            <a:r>
              <a:rPr lang="en-US" i="1" dirty="0"/>
              <a:t>Offering Mississippians young and old tangible help today to create lasting hope for tomorrow</a:t>
            </a:r>
            <a:endParaRPr lang="en-US" b="1" i="1" dirty="0"/>
          </a:p>
        </p:txBody>
      </p:sp>
      <p:sp>
        <p:nvSpPr>
          <p:cNvPr id="2" name="TextBox 1">
            <a:extLst>
              <a:ext uri="{FF2B5EF4-FFF2-40B4-BE49-F238E27FC236}">
                <a16:creationId xmlns:a16="http://schemas.microsoft.com/office/drawing/2014/main" id="{C59ECFE1-49CD-4B1F-A021-99695B3A7339}"/>
              </a:ext>
            </a:extLst>
          </p:cNvPr>
          <p:cNvSpPr txBox="1"/>
          <p:nvPr/>
        </p:nvSpPr>
        <p:spPr>
          <a:xfrm>
            <a:off x="3333419" y="3633216"/>
            <a:ext cx="5420437" cy="369332"/>
          </a:xfrm>
          <a:prstGeom prst="rect">
            <a:avLst/>
          </a:prstGeom>
          <a:noFill/>
        </p:spPr>
        <p:txBody>
          <a:bodyPr wrap="square" rtlCol="0">
            <a:spAutoFit/>
          </a:bodyPr>
          <a:lstStyle/>
          <a:p>
            <a:pPr algn="ctr"/>
            <a:r>
              <a:rPr lang="en-US" b="1" dirty="0"/>
              <a:t>SNAP Quality Control</a:t>
            </a:r>
          </a:p>
        </p:txBody>
      </p:sp>
    </p:spTree>
    <p:extLst>
      <p:ext uri="{BB962C8B-B14F-4D97-AF65-F5344CB8AC3E}">
        <p14:creationId xmlns:p14="http://schemas.microsoft.com/office/powerpoint/2010/main" val="3720865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Outline of presentation</a:t>
            </a:r>
          </a:p>
        </p:txBody>
      </p:sp>
      <p:sp>
        <p:nvSpPr>
          <p:cNvPr id="7" name="Content Placeholder 6">
            <a:extLst>
              <a:ext uri="{FF2B5EF4-FFF2-40B4-BE49-F238E27FC236}">
                <a16:creationId xmlns:a16="http://schemas.microsoft.com/office/drawing/2014/main" id="{578F5E1F-1FB9-4B7B-9037-3CC9EE81E578}"/>
              </a:ext>
            </a:extLst>
          </p:cNvPr>
          <p:cNvSpPr>
            <a:spLocks noGrp="1"/>
          </p:cNvSpPr>
          <p:nvPr>
            <p:ph idx="1"/>
          </p:nvPr>
        </p:nvSpPr>
        <p:spPr/>
        <p:txBody>
          <a:bodyPr vert="horz" lIns="91440" tIns="45720" rIns="91440" bIns="45720" rtlCol="0" anchor="t">
            <a:noAutofit/>
          </a:bodyPr>
          <a:lstStyle/>
          <a:p>
            <a:r>
              <a:rPr lang="en-US" sz="3000" dirty="0">
                <a:latin typeface="Open Sans" panose="020B0606030504020204" pitchFamily="34" charset="0"/>
                <a:ea typeface="Open Sans" panose="020B0606030504020204" pitchFamily="34" charset="0"/>
                <a:cs typeface="Open Sans" panose="020B0606030504020204" pitchFamily="34" charset="0"/>
              </a:rPr>
              <a:t>Overview of SNAP QC Reviews</a:t>
            </a:r>
          </a:p>
          <a:p>
            <a:r>
              <a:rPr lang="en-US" sz="3000" dirty="0">
                <a:latin typeface="Open Sans" panose="020B0606030504020204" pitchFamily="34" charset="0"/>
                <a:ea typeface="Open Sans" panose="020B0606030504020204" pitchFamily="34" charset="0"/>
                <a:cs typeface="Open Sans" panose="020B0606030504020204" pitchFamily="34" charset="0"/>
              </a:rPr>
              <a:t>Objectives of SNAP QC Reviews</a:t>
            </a:r>
          </a:p>
          <a:p>
            <a:r>
              <a:rPr lang="en-US" sz="3000" dirty="0">
                <a:latin typeface="Open Sans" panose="020B0606030504020204" pitchFamily="34" charset="0"/>
                <a:ea typeface="Open Sans" panose="020B0606030504020204" pitchFamily="34" charset="0"/>
                <a:cs typeface="Open Sans" panose="020B0606030504020204" pitchFamily="34" charset="0"/>
              </a:rPr>
              <a:t>Elements of Review</a:t>
            </a:r>
          </a:p>
          <a:p>
            <a:r>
              <a:rPr lang="en-US" sz="3000" dirty="0">
                <a:latin typeface="Open Sans" panose="020B0606030504020204" pitchFamily="34" charset="0"/>
                <a:ea typeface="Open Sans" panose="020B0606030504020204" pitchFamily="34" charset="0"/>
                <a:cs typeface="Open Sans" panose="020B0606030504020204" pitchFamily="34" charset="0"/>
              </a:rPr>
              <a:t>Federal Validation and Error Calculation</a:t>
            </a:r>
          </a:p>
          <a:p>
            <a:r>
              <a:rPr lang="en-US" sz="3000" dirty="0">
                <a:latin typeface="Open Sans" panose="020B0606030504020204" pitchFamily="34" charset="0"/>
                <a:ea typeface="Open Sans" panose="020B0606030504020204" pitchFamily="34" charset="0"/>
                <a:cs typeface="Open Sans" panose="020B0606030504020204" pitchFamily="34" charset="0"/>
              </a:rPr>
              <a:t>Payment Errors</a:t>
            </a: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442817F0-B23E-AB4E-8154-4DB9B5B11FAD}"/>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C4DAD76A-4FE6-2945-BE9B-E81E50B3B3C1}"/>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3183F6E0-2253-4325-B72E-BEA4EA613C11}"/>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372BB68F-B084-4540-886B-2B8B24F1C4D6}"/>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6C04B5F6-02F4-420F-9923-EEB002A5DD00}"/>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E43A25DA-0CA8-4BC6-8A2E-3D95D67EE422}"/>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72F197DD-C843-4DE0-A385-0FD760888EBF}"/>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97E32C7F-36E2-4241-9944-D4715D27F06D}"/>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98762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03412-4F19-C9E1-4246-0C154AB8C3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2DA30D-EB17-68A5-0651-757485B762E0}"/>
              </a:ext>
            </a:extLst>
          </p:cNvPr>
          <p:cNvSpPr>
            <a:spLocks noGrp="1"/>
          </p:cNvSpPr>
          <p:nvPr>
            <p:ph type="title"/>
          </p:nvPr>
        </p:nvSpPr>
        <p:spPr/>
        <p:txBody>
          <a:bodyPr>
            <a:noAutofit/>
          </a:bodyPr>
          <a:lstStyle/>
          <a:p>
            <a:pPr algn="l"/>
            <a:r>
              <a:rPr lang="en-US" sz="3600" b="1" dirty="0">
                <a:solidFill>
                  <a:srgbClr val="748F5B"/>
                </a:solidFill>
                <a:latin typeface="Open Sans" panose="020B0606030504020204" pitchFamily="34" charset="0"/>
                <a:ea typeface="Open Sans" panose="020B0606030504020204" pitchFamily="34" charset="0"/>
                <a:cs typeface="Open Sans" panose="020B0606030504020204" pitchFamily="34" charset="0"/>
              </a:rPr>
              <a:t>Overview of SNAP QC Reviews</a:t>
            </a:r>
          </a:p>
        </p:txBody>
      </p:sp>
      <p:sp>
        <p:nvSpPr>
          <p:cNvPr id="3" name="Content Placeholder 2">
            <a:extLst>
              <a:ext uri="{FF2B5EF4-FFF2-40B4-BE49-F238E27FC236}">
                <a16:creationId xmlns:a16="http://schemas.microsoft.com/office/drawing/2014/main" id="{830BC86B-E631-02FD-531C-5774E2FA66CA}"/>
              </a:ext>
            </a:extLst>
          </p:cNvPr>
          <p:cNvSpPr>
            <a:spLocks noGrp="1"/>
          </p:cNvSpPr>
          <p:nvPr>
            <p:ph sz="half" idx="1"/>
          </p:nvPr>
        </p:nvSpPr>
        <p:spPr>
          <a:xfrm>
            <a:off x="838199" y="1546225"/>
            <a:ext cx="10172179" cy="3848101"/>
          </a:xfrm>
        </p:spPr>
        <p:txBody>
          <a:bodyPr vert="horz" lIns="91440" tIns="45720" rIns="91440" bIns="45720" rtlCol="0" anchor="t">
            <a:normAutofit fontScale="85000" lnSpcReduction="20000"/>
          </a:bodyPr>
          <a:lstStyle/>
          <a:p>
            <a:pPr marL="0" indent="0">
              <a:lnSpc>
                <a:spcPct val="120000"/>
              </a:lnSpc>
              <a:spcBef>
                <a:spcPts val="0"/>
              </a:spcBef>
              <a:buNone/>
            </a:pPr>
            <a:endParaRPr lang="en-US" sz="2000" dirty="0">
              <a:latin typeface="Arial Nova" panose="020B0504020202020204" pitchFamily="34" charset="0"/>
            </a:endParaRP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SNAP QC Reviews are conducted in accordance with 7 CFR 273 and the procedures outlined in the FNS 310 Handbook (Quality Control Review Handbook). </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This handbook provides procedures for conducting quality control (QC) reviews of Supplemental Nutrition Assistance Program (SNAP) cases. </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en-US" b="1" dirty="0">
                <a:latin typeface="Open Sans" panose="020B0606030504020204" pitchFamily="34" charset="0"/>
                <a:ea typeface="Open Sans" panose="020B0606030504020204" pitchFamily="34" charset="0"/>
                <a:cs typeface="Open Sans" panose="020B0606030504020204" pitchFamily="34" charset="0"/>
              </a:rPr>
              <a:t>**SNAP Quality reviews are completed by a specialized team working independently from the county offices’ case workers. </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2E0E3A3C-3023-B7F4-DE57-5ACAA59C0725}"/>
              </a:ext>
            </a:extLst>
          </p:cNvPr>
          <p:cNvSpPr/>
          <p:nvPr/>
        </p:nvSpPr>
        <p:spPr>
          <a:xfrm>
            <a:off x="0" y="517156"/>
            <a:ext cx="467833" cy="975209"/>
          </a:xfrm>
          <a:prstGeom prst="rect">
            <a:avLst/>
          </a:prstGeom>
          <a:solidFill>
            <a:srgbClr val="748F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7" name="Picture 6">
            <a:extLst>
              <a:ext uri="{FF2B5EF4-FFF2-40B4-BE49-F238E27FC236}">
                <a16:creationId xmlns:a16="http://schemas.microsoft.com/office/drawing/2014/main" id="{0FE234BA-C813-D32A-D53B-B2664EE2C83B}"/>
              </a:ext>
            </a:extLst>
          </p:cNvPr>
          <p:cNvPicPr>
            <a:picLocks noChangeAspect="1"/>
          </p:cNvPicPr>
          <p:nvPr/>
        </p:nvPicPr>
        <p:blipFill>
          <a:blip r:embed="rId3"/>
          <a:stretch>
            <a:fillRect/>
          </a:stretch>
        </p:blipFill>
        <p:spPr>
          <a:xfrm>
            <a:off x="9988951" y="5861656"/>
            <a:ext cx="1749251" cy="717452"/>
          </a:xfrm>
          <a:prstGeom prst="rect">
            <a:avLst/>
          </a:prstGeom>
        </p:spPr>
      </p:pic>
      <p:sp>
        <p:nvSpPr>
          <p:cNvPr id="8" name="Rectangle 7">
            <a:extLst>
              <a:ext uri="{FF2B5EF4-FFF2-40B4-BE49-F238E27FC236}">
                <a16:creationId xmlns:a16="http://schemas.microsoft.com/office/drawing/2014/main" id="{D2592FBB-E5D3-3331-75A5-CAB535FA9CFC}"/>
              </a:ext>
            </a:extLst>
          </p:cNvPr>
          <p:cNvSpPr/>
          <p:nvPr/>
        </p:nvSpPr>
        <p:spPr>
          <a:xfrm>
            <a:off x="228600" y="62814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Tree>
    <p:extLst>
      <p:ext uri="{BB962C8B-B14F-4D97-AF65-F5344CB8AC3E}">
        <p14:creationId xmlns:p14="http://schemas.microsoft.com/office/powerpoint/2010/main" val="3258159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600" b="1" dirty="0">
                <a:solidFill>
                  <a:srgbClr val="748F5B"/>
                </a:solidFill>
                <a:latin typeface="Open Sans" panose="020B0606030504020204" pitchFamily="34" charset="0"/>
                <a:ea typeface="Open Sans" panose="020B0606030504020204" pitchFamily="34" charset="0"/>
                <a:cs typeface="Open Sans" panose="020B0606030504020204" pitchFamily="34" charset="0"/>
              </a:rPr>
              <a:t>Objectives of SNAP QC Reviews</a:t>
            </a:r>
          </a:p>
        </p:txBody>
      </p:sp>
      <p:sp>
        <p:nvSpPr>
          <p:cNvPr id="3" name="Content Placeholder 2">
            <a:extLst>
              <a:ext uri="{FF2B5EF4-FFF2-40B4-BE49-F238E27FC236}">
                <a16:creationId xmlns:a16="http://schemas.microsoft.com/office/drawing/2014/main" id="{4AFB3DE2-F6D6-4B5E-8B6C-B73237D93B04}"/>
              </a:ext>
            </a:extLst>
          </p:cNvPr>
          <p:cNvSpPr>
            <a:spLocks noGrp="1"/>
          </p:cNvSpPr>
          <p:nvPr>
            <p:ph sz="half" idx="1"/>
          </p:nvPr>
        </p:nvSpPr>
        <p:spPr>
          <a:xfrm>
            <a:off x="838199" y="1546225"/>
            <a:ext cx="10109549" cy="3848101"/>
          </a:xfrm>
        </p:spPr>
        <p:txBody>
          <a:bodyPr vert="horz" lIns="91440" tIns="45720" rIns="91440" bIns="45720" rtlCol="0" anchor="t">
            <a:normAutofit fontScale="92500"/>
          </a:bodyPr>
          <a:lstStyle/>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According to the FNS 310 Handbook, the objectives of QC reviews are to provide: </a:t>
            </a:r>
          </a:p>
          <a:p>
            <a:pPr algn="just"/>
            <a:r>
              <a:rPr lang="en-US" dirty="0">
                <a:latin typeface="Open Sans" panose="020B0606030504020204" pitchFamily="34" charset="0"/>
                <a:ea typeface="Open Sans" panose="020B0606030504020204" pitchFamily="34" charset="0"/>
                <a:cs typeface="Open Sans" panose="020B0606030504020204" pitchFamily="34" charset="0"/>
              </a:rPr>
              <a:t>A systematic method of measuring the accuracy/validity of the SNAP caseloads </a:t>
            </a:r>
          </a:p>
          <a:p>
            <a:pPr algn="just"/>
            <a:r>
              <a:rPr lang="en-US" dirty="0">
                <a:latin typeface="Open Sans" panose="020B0606030504020204" pitchFamily="34" charset="0"/>
                <a:ea typeface="Open Sans" panose="020B0606030504020204" pitchFamily="34" charset="0"/>
                <a:cs typeface="Open Sans" panose="020B0606030504020204" pitchFamily="34" charset="0"/>
              </a:rPr>
              <a:t>A basis for determining error rates </a:t>
            </a:r>
          </a:p>
          <a:p>
            <a:pPr algn="just"/>
            <a:r>
              <a:rPr lang="en-US" dirty="0">
                <a:latin typeface="Open Sans" panose="020B0606030504020204" pitchFamily="34" charset="0"/>
                <a:ea typeface="Open Sans" panose="020B0606030504020204" pitchFamily="34" charset="0"/>
                <a:cs typeface="Open Sans" panose="020B0606030504020204" pitchFamily="34" charset="0"/>
              </a:rPr>
              <a:t>A timely, continuous flow of information on which to base corrective action at all levels of administration; and </a:t>
            </a:r>
          </a:p>
          <a:p>
            <a:pPr algn="just"/>
            <a:r>
              <a:rPr lang="en-US" dirty="0">
                <a:latin typeface="Open Sans" panose="020B0606030504020204" pitchFamily="34" charset="0"/>
                <a:ea typeface="Open Sans" panose="020B0606030504020204" pitchFamily="34" charset="0"/>
                <a:cs typeface="Open Sans" panose="020B0606030504020204" pitchFamily="34" charset="0"/>
              </a:rPr>
              <a:t>A basis for establishing liabilities for State agencies with error rates that exceed the national performance measure. </a:t>
            </a:r>
          </a:p>
        </p:txBody>
      </p:sp>
      <p:sp>
        <p:nvSpPr>
          <p:cNvPr id="13" name="Rectangle 12">
            <a:extLst>
              <a:ext uri="{FF2B5EF4-FFF2-40B4-BE49-F238E27FC236}">
                <a16:creationId xmlns:a16="http://schemas.microsoft.com/office/drawing/2014/main" id="{442817F0-B23E-AB4E-8154-4DB9B5B11FAD}"/>
              </a:ext>
            </a:extLst>
          </p:cNvPr>
          <p:cNvSpPr/>
          <p:nvPr/>
        </p:nvSpPr>
        <p:spPr>
          <a:xfrm>
            <a:off x="0" y="517156"/>
            <a:ext cx="467833" cy="975209"/>
          </a:xfrm>
          <a:prstGeom prst="rect">
            <a:avLst/>
          </a:prstGeom>
          <a:solidFill>
            <a:srgbClr val="748F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7" name="Picture 6">
            <a:extLst>
              <a:ext uri="{FF2B5EF4-FFF2-40B4-BE49-F238E27FC236}">
                <a16:creationId xmlns:a16="http://schemas.microsoft.com/office/drawing/2014/main" id="{C99BB2A9-9C89-1444-903C-61C401BAB0B7}"/>
              </a:ext>
            </a:extLst>
          </p:cNvPr>
          <p:cNvPicPr>
            <a:picLocks noChangeAspect="1"/>
          </p:cNvPicPr>
          <p:nvPr/>
        </p:nvPicPr>
        <p:blipFill>
          <a:blip r:embed="rId3"/>
          <a:stretch>
            <a:fillRect/>
          </a:stretch>
        </p:blipFill>
        <p:spPr>
          <a:xfrm>
            <a:off x="9988951" y="5861656"/>
            <a:ext cx="1749251" cy="717452"/>
          </a:xfrm>
          <a:prstGeom prst="rect">
            <a:avLst/>
          </a:prstGeom>
        </p:spPr>
      </p:pic>
      <p:sp>
        <p:nvSpPr>
          <p:cNvPr id="8" name="Rectangle 7">
            <a:extLst>
              <a:ext uri="{FF2B5EF4-FFF2-40B4-BE49-F238E27FC236}">
                <a16:creationId xmlns:a16="http://schemas.microsoft.com/office/drawing/2014/main" id="{AE51323D-866A-450A-987A-D2BF5D1DAE0F}"/>
              </a:ext>
            </a:extLst>
          </p:cNvPr>
          <p:cNvSpPr/>
          <p:nvPr/>
        </p:nvSpPr>
        <p:spPr>
          <a:xfrm>
            <a:off x="228600" y="62814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Tree>
    <p:extLst>
      <p:ext uri="{BB962C8B-B14F-4D97-AF65-F5344CB8AC3E}">
        <p14:creationId xmlns:p14="http://schemas.microsoft.com/office/powerpoint/2010/main" val="1663807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54DF9-2995-2281-CF53-8EC2937E2F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6E0A41-09C0-424C-69AF-027D985C6519}"/>
              </a:ext>
            </a:extLst>
          </p:cNvPr>
          <p:cNvSpPr>
            <a:spLocks noGrp="1"/>
          </p:cNvSpPr>
          <p:nvPr>
            <p:ph type="title"/>
          </p:nvPr>
        </p:nvSpPr>
        <p:spPr/>
        <p:txBody>
          <a:bodyPr>
            <a:noAutofit/>
          </a:bodyPr>
          <a:lstStyle/>
          <a:p>
            <a:pPr algn="l"/>
            <a:r>
              <a:rPr lang="en-US" sz="3600" b="1" dirty="0">
                <a:solidFill>
                  <a:srgbClr val="748F5B"/>
                </a:solidFill>
                <a:latin typeface="Open Sans" panose="020B0606030504020204" pitchFamily="34" charset="0"/>
                <a:ea typeface="Open Sans" panose="020B0606030504020204" pitchFamily="34" charset="0"/>
                <a:cs typeface="Open Sans" panose="020B0606030504020204" pitchFamily="34" charset="0"/>
              </a:rPr>
              <a:t>Overview of SNAP QC Reviews</a:t>
            </a:r>
          </a:p>
        </p:txBody>
      </p:sp>
      <p:sp>
        <p:nvSpPr>
          <p:cNvPr id="3" name="Content Placeholder 2">
            <a:extLst>
              <a:ext uri="{FF2B5EF4-FFF2-40B4-BE49-F238E27FC236}">
                <a16:creationId xmlns:a16="http://schemas.microsoft.com/office/drawing/2014/main" id="{76FC71EA-A145-D1B7-0241-C83BCAB06935}"/>
              </a:ext>
            </a:extLst>
          </p:cNvPr>
          <p:cNvSpPr>
            <a:spLocks noGrp="1"/>
          </p:cNvSpPr>
          <p:nvPr>
            <p:ph sz="half" idx="1"/>
          </p:nvPr>
        </p:nvSpPr>
        <p:spPr>
          <a:xfrm>
            <a:off x="838199" y="1546225"/>
            <a:ext cx="10385122" cy="3990279"/>
          </a:xfrm>
        </p:spPr>
        <p:txBody>
          <a:bodyPr vert="horz" lIns="91440" tIns="45720" rIns="91440" bIns="45720" rtlCol="0" anchor="t">
            <a:normAutofit fontScale="77500" lnSpcReduction="20000"/>
          </a:bodyPr>
          <a:lstStyle/>
          <a:p>
            <a:pPr marL="0" indent="0" algn="just">
              <a:buNone/>
            </a:pPr>
            <a:r>
              <a:rPr lang="en-US" sz="3300" dirty="0">
                <a:latin typeface="Open Sans" panose="020B0606030504020204" pitchFamily="34" charset="0"/>
                <a:ea typeface="Open Sans" panose="020B0606030504020204" pitchFamily="34" charset="0"/>
                <a:cs typeface="Open Sans" panose="020B0606030504020204" pitchFamily="34" charset="0"/>
              </a:rPr>
              <a:t>The SNAP QC Sample is a sample generated monthly and includes active and negatives cases.  </a:t>
            </a:r>
          </a:p>
          <a:p>
            <a:pPr marL="0" indent="0" algn="just">
              <a:buNone/>
            </a:pPr>
            <a:endParaRPr lang="en-US" b="1"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en-US" b="1" dirty="0">
                <a:latin typeface="Open Sans" panose="020B0606030504020204" pitchFamily="34" charset="0"/>
                <a:ea typeface="Open Sans" panose="020B0606030504020204" pitchFamily="34" charset="0"/>
                <a:cs typeface="Open Sans" panose="020B0606030504020204" pitchFamily="34" charset="0"/>
              </a:rPr>
              <a:t>Active cases</a:t>
            </a:r>
            <a:r>
              <a:rPr lang="en-US" dirty="0">
                <a:latin typeface="Open Sans" panose="020B0606030504020204" pitchFamily="34" charset="0"/>
                <a:ea typeface="Open Sans" panose="020B0606030504020204" pitchFamily="34" charset="0"/>
                <a:cs typeface="Open Sans" panose="020B0606030504020204" pitchFamily="34" charset="0"/>
              </a:rPr>
              <a:t> are cases in which:</a:t>
            </a:r>
          </a:p>
          <a:p>
            <a:pPr algn="just"/>
            <a:r>
              <a:rPr lang="en-US" dirty="0">
                <a:latin typeface="Open Sans" panose="020B0606030504020204" pitchFamily="34" charset="0"/>
                <a:ea typeface="Open Sans" panose="020B0606030504020204" pitchFamily="34" charset="0"/>
                <a:cs typeface="Open Sans" panose="020B0606030504020204" pitchFamily="34" charset="0"/>
              </a:rPr>
              <a:t>A household certified prior to or during the sample month</a:t>
            </a:r>
          </a:p>
          <a:p>
            <a:pPr algn="just"/>
            <a:r>
              <a:rPr lang="en-US" dirty="0">
                <a:latin typeface="Open Sans" panose="020B0606030504020204" pitchFamily="34" charset="0"/>
                <a:ea typeface="Open Sans" panose="020B0606030504020204" pitchFamily="34" charset="0"/>
                <a:cs typeface="Open Sans" panose="020B0606030504020204" pitchFamily="34" charset="0"/>
              </a:rPr>
              <a:t>Household was issued a SNAP allotment for the sample month</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Annually we review a total of 1,020 active cases.</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Reviews are conducted on active cases to determine if households are eligible and receiving the correct amount of SNAP benefits. </a:t>
            </a:r>
          </a:p>
          <a:p>
            <a:pPr marL="0" indent="0">
              <a:lnSpc>
                <a:spcPct val="120000"/>
              </a:lnSpc>
              <a:spcBef>
                <a:spcPts val="0"/>
              </a:spcBef>
              <a:buNone/>
            </a:pPr>
            <a:endParaRPr lang="en-US" sz="2000" dirty="0">
              <a:latin typeface="Arial Nova" panose="020B0504020202020204" pitchFamily="34" charset="0"/>
            </a:endParaRPr>
          </a:p>
        </p:txBody>
      </p:sp>
      <p:sp>
        <p:nvSpPr>
          <p:cNvPr id="13" name="Rectangle 12">
            <a:extLst>
              <a:ext uri="{FF2B5EF4-FFF2-40B4-BE49-F238E27FC236}">
                <a16:creationId xmlns:a16="http://schemas.microsoft.com/office/drawing/2014/main" id="{4071B96C-A58A-5AF9-712D-90F7B1CDE55C}"/>
              </a:ext>
            </a:extLst>
          </p:cNvPr>
          <p:cNvSpPr/>
          <p:nvPr/>
        </p:nvSpPr>
        <p:spPr>
          <a:xfrm>
            <a:off x="0" y="517156"/>
            <a:ext cx="467833" cy="975209"/>
          </a:xfrm>
          <a:prstGeom prst="rect">
            <a:avLst/>
          </a:prstGeom>
          <a:solidFill>
            <a:srgbClr val="748F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7" name="Picture 6">
            <a:extLst>
              <a:ext uri="{FF2B5EF4-FFF2-40B4-BE49-F238E27FC236}">
                <a16:creationId xmlns:a16="http://schemas.microsoft.com/office/drawing/2014/main" id="{FD6586BA-12C5-A507-5CD2-DB351D31DF4A}"/>
              </a:ext>
            </a:extLst>
          </p:cNvPr>
          <p:cNvPicPr>
            <a:picLocks noChangeAspect="1"/>
          </p:cNvPicPr>
          <p:nvPr/>
        </p:nvPicPr>
        <p:blipFill>
          <a:blip r:embed="rId3"/>
          <a:stretch>
            <a:fillRect/>
          </a:stretch>
        </p:blipFill>
        <p:spPr>
          <a:xfrm>
            <a:off x="9988951" y="5861656"/>
            <a:ext cx="1749251" cy="717452"/>
          </a:xfrm>
          <a:prstGeom prst="rect">
            <a:avLst/>
          </a:prstGeom>
        </p:spPr>
      </p:pic>
      <p:sp>
        <p:nvSpPr>
          <p:cNvPr id="8" name="Rectangle 7">
            <a:extLst>
              <a:ext uri="{FF2B5EF4-FFF2-40B4-BE49-F238E27FC236}">
                <a16:creationId xmlns:a16="http://schemas.microsoft.com/office/drawing/2014/main" id="{DD7ADED6-1BF1-7219-5235-507B073403D5}"/>
              </a:ext>
            </a:extLst>
          </p:cNvPr>
          <p:cNvSpPr/>
          <p:nvPr/>
        </p:nvSpPr>
        <p:spPr>
          <a:xfrm>
            <a:off x="228600" y="62814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Tree>
    <p:extLst>
      <p:ext uri="{BB962C8B-B14F-4D97-AF65-F5344CB8AC3E}">
        <p14:creationId xmlns:p14="http://schemas.microsoft.com/office/powerpoint/2010/main" val="1861566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6FE90C-5EC5-E3CB-4400-AA5BD34EDF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E22008-754F-4F00-6D83-9BD35F57450F}"/>
              </a:ext>
            </a:extLst>
          </p:cNvPr>
          <p:cNvSpPr>
            <a:spLocks noGrp="1"/>
          </p:cNvSpPr>
          <p:nvPr>
            <p:ph type="title"/>
          </p:nvPr>
        </p:nvSpPr>
        <p:spPr/>
        <p:txBody>
          <a:bodyPr>
            <a:noAutofit/>
          </a:bodyPr>
          <a:lstStyle/>
          <a:p>
            <a:pPr algn="l"/>
            <a:r>
              <a:rPr lang="en-US" sz="3600" b="1" dirty="0">
                <a:solidFill>
                  <a:srgbClr val="748F5B"/>
                </a:solidFill>
                <a:latin typeface="Open Sans" panose="020B0606030504020204" pitchFamily="34" charset="0"/>
                <a:ea typeface="Open Sans" panose="020B0606030504020204" pitchFamily="34" charset="0"/>
                <a:cs typeface="Open Sans" panose="020B0606030504020204" pitchFamily="34" charset="0"/>
              </a:rPr>
              <a:t>Overview of SNAP QC Reviews</a:t>
            </a:r>
          </a:p>
        </p:txBody>
      </p:sp>
      <p:sp>
        <p:nvSpPr>
          <p:cNvPr id="3" name="Content Placeholder 2">
            <a:extLst>
              <a:ext uri="{FF2B5EF4-FFF2-40B4-BE49-F238E27FC236}">
                <a16:creationId xmlns:a16="http://schemas.microsoft.com/office/drawing/2014/main" id="{48BA9915-4EFF-3B49-9B61-6EC3C508A092}"/>
              </a:ext>
            </a:extLst>
          </p:cNvPr>
          <p:cNvSpPr>
            <a:spLocks noGrp="1"/>
          </p:cNvSpPr>
          <p:nvPr>
            <p:ph sz="half" idx="1"/>
          </p:nvPr>
        </p:nvSpPr>
        <p:spPr>
          <a:xfrm>
            <a:off x="838199" y="1546225"/>
            <a:ext cx="10347543" cy="3848101"/>
          </a:xfrm>
        </p:spPr>
        <p:txBody>
          <a:bodyPr vert="horz" lIns="91440" tIns="45720" rIns="91440" bIns="45720" rtlCol="0" anchor="t">
            <a:normAutofit fontScale="92500" lnSpcReduction="20000"/>
          </a:bodyPr>
          <a:lstStyle/>
          <a:p>
            <a:pPr marL="0" indent="0" algn="just">
              <a:buNone/>
            </a:pPr>
            <a:r>
              <a:rPr lang="en-US" b="1" dirty="0">
                <a:latin typeface="Open Sans" panose="020B0606030504020204" pitchFamily="34" charset="0"/>
                <a:ea typeface="Open Sans" panose="020B0606030504020204" pitchFamily="34" charset="0"/>
                <a:cs typeface="Open Sans" panose="020B0606030504020204" pitchFamily="34" charset="0"/>
              </a:rPr>
              <a:t>Negative</a:t>
            </a:r>
            <a:r>
              <a:rPr lang="en-US" dirty="0">
                <a:latin typeface="Open Sans" panose="020B0606030504020204" pitchFamily="34" charset="0"/>
                <a:ea typeface="Open Sans" panose="020B0606030504020204" pitchFamily="34" charset="0"/>
                <a:cs typeface="Open Sans" panose="020B0606030504020204" pitchFamily="34" charset="0"/>
              </a:rPr>
              <a:t> cases are cases in which:</a:t>
            </a:r>
          </a:p>
          <a:p>
            <a:pPr algn="just"/>
            <a:r>
              <a:rPr lang="en-US" dirty="0">
                <a:latin typeface="Open Sans" panose="020B0606030504020204" pitchFamily="34" charset="0"/>
                <a:ea typeface="Open Sans" panose="020B0606030504020204" pitchFamily="34" charset="0"/>
                <a:cs typeface="Open Sans" panose="020B0606030504020204" pitchFamily="34" charset="0"/>
              </a:rPr>
              <a:t>A household whose application for SNAP benefits was denied</a:t>
            </a:r>
          </a:p>
          <a:p>
            <a:pPr algn="just"/>
            <a:r>
              <a:rPr lang="en-US" dirty="0">
                <a:latin typeface="Open Sans" panose="020B0606030504020204" pitchFamily="34" charset="0"/>
                <a:ea typeface="Open Sans" panose="020B0606030504020204" pitchFamily="34" charset="0"/>
                <a:cs typeface="Open Sans" panose="020B0606030504020204" pitchFamily="34" charset="0"/>
              </a:rPr>
              <a:t>A household whose SNAP benefits were terminated by an action in the sample month. </a:t>
            </a:r>
          </a:p>
          <a:p>
            <a:pPr algn="just"/>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Annually we review a total of 680 negative cases.</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Reviews of negative cases are conducted to determine whether the agency’s decision to deny, suspend, or terminate the household was correct, as of the review date.</a:t>
            </a:r>
          </a:p>
          <a:p>
            <a:pPr marL="0" indent="0" algn="just">
              <a:buNone/>
            </a:pPr>
            <a:endParaRPr lang="en-US" dirty="0">
              <a:latin typeface="Open Sans" panose="020B0606030504020204" pitchFamily="34" charset="0"/>
              <a:ea typeface="Open Sans" panose="020B0606030504020204" pitchFamily="34" charset="0"/>
              <a:cs typeface="Open Sans" panose="020B0606030504020204" pitchFamily="34" charset="0"/>
            </a:endParaRPr>
          </a:p>
          <a:p>
            <a:pPr marL="0" indent="0">
              <a:lnSpc>
                <a:spcPct val="120000"/>
              </a:lnSpc>
              <a:spcBef>
                <a:spcPts val="0"/>
              </a:spcBef>
              <a:buNone/>
            </a:pPr>
            <a:endParaRPr lang="en-US" sz="2000" dirty="0">
              <a:latin typeface="Arial Nova" panose="020B0504020202020204" pitchFamily="34" charset="0"/>
            </a:endParaRPr>
          </a:p>
        </p:txBody>
      </p:sp>
      <p:sp>
        <p:nvSpPr>
          <p:cNvPr id="13" name="Rectangle 12">
            <a:extLst>
              <a:ext uri="{FF2B5EF4-FFF2-40B4-BE49-F238E27FC236}">
                <a16:creationId xmlns:a16="http://schemas.microsoft.com/office/drawing/2014/main" id="{FD68C95A-55B2-5E29-FE4E-C89E94BC128A}"/>
              </a:ext>
            </a:extLst>
          </p:cNvPr>
          <p:cNvSpPr/>
          <p:nvPr/>
        </p:nvSpPr>
        <p:spPr>
          <a:xfrm>
            <a:off x="0" y="517156"/>
            <a:ext cx="467833" cy="975209"/>
          </a:xfrm>
          <a:prstGeom prst="rect">
            <a:avLst/>
          </a:prstGeom>
          <a:solidFill>
            <a:srgbClr val="748F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7" name="Picture 6">
            <a:extLst>
              <a:ext uri="{FF2B5EF4-FFF2-40B4-BE49-F238E27FC236}">
                <a16:creationId xmlns:a16="http://schemas.microsoft.com/office/drawing/2014/main" id="{1752F88F-6DEC-9F4A-9A7B-8229C1AC0200}"/>
              </a:ext>
            </a:extLst>
          </p:cNvPr>
          <p:cNvPicPr>
            <a:picLocks noChangeAspect="1"/>
          </p:cNvPicPr>
          <p:nvPr/>
        </p:nvPicPr>
        <p:blipFill>
          <a:blip r:embed="rId3"/>
          <a:stretch>
            <a:fillRect/>
          </a:stretch>
        </p:blipFill>
        <p:spPr>
          <a:xfrm>
            <a:off x="9988951" y="5861656"/>
            <a:ext cx="1749251" cy="717452"/>
          </a:xfrm>
          <a:prstGeom prst="rect">
            <a:avLst/>
          </a:prstGeom>
        </p:spPr>
      </p:pic>
      <p:sp>
        <p:nvSpPr>
          <p:cNvPr id="8" name="Rectangle 7">
            <a:extLst>
              <a:ext uri="{FF2B5EF4-FFF2-40B4-BE49-F238E27FC236}">
                <a16:creationId xmlns:a16="http://schemas.microsoft.com/office/drawing/2014/main" id="{9AB0B1BA-604D-B840-9BE5-672B120EA087}"/>
              </a:ext>
            </a:extLst>
          </p:cNvPr>
          <p:cNvSpPr/>
          <p:nvPr/>
        </p:nvSpPr>
        <p:spPr>
          <a:xfrm>
            <a:off x="228600" y="62814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Tree>
    <p:extLst>
      <p:ext uri="{BB962C8B-B14F-4D97-AF65-F5344CB8AC3E}">
        <p14:creationId xmlns:p14="http://schemas.microsoft.com/office/powerpoint/2010/main" val="2002120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44EC8-292A-92EE-5E0D-CFF98973BE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1E3F53-79ED-3797-BCAE-6D59E4EF04FA}"/>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Elements of Review</a:t>
            </a:r>
          </a:p>
        </p:txBody>
      </p:sp>
      <p:sp>
        <p:nvSpPr>
          <p:cNvPr id="7" name="Content Placeholder 6">
            <a:extLst>
              <a:ext uri="{FF2B5EF4-FFF2-40B4-BE49-F238E27FC236}">
                <a16:creationId xmlns:a16="http://schemas.microsoft.com/office/drawing/2014/main" id="{E4E4343B-C718-4F0D-86E3-439A47E17882}"/>
              </a:ext>
            </a:extLst>
          </p:cNvPr>
          <p:cNvSpPr>
            <a:spLocks noGrp="1"/>
          </p:cNvSpPr>
          <p:nvPr>
            <p:ph idx="1"/>
          </p:nvPr>
        </p:nvSpPr>
        <p:spPr/>
        <p:txBody>
          <a:bodyPr vert="horz" lIns="91440" tIns="45720" rIns="91440" bIns="45720" rtlCol="0" anchor="t">
            <a:noAutofit/>
          </a:bodyPr>
          <a:lstStyle/>
          <a:p>
            <a:r>
              <a:rPr lang="en-US" sz="2500" b="1" dirty="0">
                <a:latin typeface="Open Sans" panose="020B0606030504020204" pitchFamily="34" charset="0"/>
                <a:ea typeface="Open Sans" panose="020B0606030504020204" pitchFamily="34" charset="0"/>
                <a:cs typeface="Open Sans" panose="020B0606030504020204" pitchFamily="34" charset="0"/>
              </a:rPr>
              <a:t>Sample Selection and Assignment</a:t>
            </a: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	Each month, state agencies that administer SNAP pull a 	statistically valid random sample of both active and 	negative SNAP cases. These cases are assigned to 	specialized QC reviewers to audit.</a:t>
            </a:r>
          </a:p>
          <a:p>
            <a:pPr marL="0" indent="0" algn="just">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pPr algn="just"/>
            <a:r>
              <a:rPr lang="en-US" sz="2500" b="1" dirty="0">
                <a:latin typeface="Open Sans" panose="020B0606030504020204" pitchFamily="34" charset="0"/>
                <a:ea typeface="Open Sans" panose="020B0606030504020204" pitchFamily="34" charset="0"/>
                <a:cs typeface="Open Sans" panose="020B0606030504020204" pitchFamily="34" charset="0"/>
              </a:rPr>
              <a:t>Documentation Review</a:t>
            </a:r>
          </a:p>
          <a:p>
            <a:pPr marL="0" indent="0" algn="just">
              <a:buNone/>
            </a:pPr>
            <a:r>
              <a:rPr lang="en-US" dirty="0">
                <a:latin typeface="Open Sans" panose="020B0606030504020204" pitchFamily="34" charset="0"/>
                <a:ea typeface="Open Sans" panose="020B0606030504020204" pitchFamily="34" charset="0"/>
                <a:cs typeface="Open Sans" panose="020B0606030504020204" pitchFamily="34" charset="0"/>
              </a:rPr>
              <a:t>	SNAP QC Reviewers conduct a fresh review of household 	circumstances and compare their assessment to the 	initial assessment of the caseworkers.   </a:t>
            </a:r>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14E8234A-0C08-76F3-527B-A4ECDA6C34B6}"/>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CD8AF167-2252-ABF1-4668-A221028CFA3B}"/>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976F7222-6B2C-1A90-7316-D1E358DF8467}"/>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E2F0F1A5-4961-6534-6CCA-9FDAC4361E4E}"/>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28800FD4-6681-E8B1-86DA-6B4AD6AC893C}"/>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606E0128-F175-78E0-7AD8-FC0D7A6FC7CE}"/>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867FAAE6-2236-3498-B5AA-43069E7793F7}"/>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1E0701C8-2EF2-4194-2840-2D91234A3B46}"/>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1192754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59FC3-FB6A-A66B-B687-BE380639EC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CB2C5-716B-FF7C-FEBA-15B52BFA9E16}"/>
              </a:ext>
            </a:extLst>
          </p:cNvPr>
          <p:cNvSpPr>
            <a:spLocks noGrp="1"/>
          </p:cNvSpPr>
          <p:nvPr>
            <p:ph type="title"/>
          </p:nvPr>
        </p:nvSpPr>
        <p:spPr/>
        <p:txBody>
          <a:bodyPr>
            <a:noAutofit/>
          </a:bodyPr>
          <a:lstStyle/>
          <a:p>
            <a:pPr algn="l"/>
            <a:r>
              <a:rPr lang="en-US" sz="4000" b="1" dirty="0">
                <a:solidFill>
                  <a:srgbClr val="6498AC"/>
                </a:solidFill>
                <a:latin typeface="Open Sans" panose="020B0606030504020204" pitchFamily="34" charset="0"/>
                <a:ea typeface="Open Sans" panose="020B0606030504020204" pitchFamily="34" charset="0"/>
                <a:cs typeface="Open Sans" panose="020B0606030504020204" pitchFamily="34" charset="0"/>
              </a:rPr>
              <a:t>Elements of Review</a:t>
            </a:r>
          </a:p>
        </p:txBody>
      </p:sp>
      <p:sp>
        <p:nvSpPr>
          <p:cNvPr id="7" name="Content Placeholder 6">
            <a:extLst>
              <a:ext uri="{FF2B5EF4-FFF2-40B4-BE49-F238E27FC236}">
                <a16:creationId xmlns:a16="http://schemas.microsoft.com/office/drawing/2014/main" id="{FC5CAB11-AB55-D5F7-61D9-D7A1EC71F24F}"/>
              </a:ext>
            </a:extLst>
          </p:cNvPr>
          <p:cNvSpPr>
            <a:spLocks noGrp="1"/>
          </p:cNvSpPr>
          <p:nvPr>
            <p:ph idx="1"/>
          </p:nvPr>
        </p:nvSpPr>
        <p:spPr/>
        <p:txBody>
          <a:bodyPr vert="horz" lIns="91440" tIns="45720" rIns="91440" bIns="45720" rtlCol="0" anchor="t">
            <a:noAutofit/>
          </a:bodyPr>
          <a:lstStyle/>
          <a:p>
            <a:r>
              <a:rPr lang="en-US" sz="2500" b="1" dirty="0">
                <a:latin typeface="Open Sans" panose="020B0606030504020204" pitchFamily="34" charset="0"/>
                <a:ea typeface="Open Sans" panose="020B0606030504020204" pitchFamily="34" charset="0"/>
                <a:cs typeface="Open Sans" panose="020B0606030504020204" pitchFamily="34" charset="0"/>
              </a:rPr>
              <a:t>Household Composition</a:t>
            </a:r>
          </a:p>
          <a:p>
            <a:pPr marL="0" indent="0">
              <a:buNone/>
            </a:pPr>
            <a:r>
              <a:rPr lang="en-US" dirty="0">
                <a:latin typeface="Open Sans" panose="020B0606030504020204" pitchFamily="34" charset="0"/>
                <a:ea typeface="Open Sans" panose="020B0606030504020204" pitchFamily="34" charset="0"/>
                <a:cs typeface="Open Sans" panose="020B0606030504020204" pitchFamily="34" charset="0"/>
              </a:rPr>
              <a:t>	Verification of everyone living in the home, including 		their ages, 	relationships to one another, and whether 	they purchase and prepare meals together.</a:t>
            </a:r>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r>
              <a:rPr lang="en-US" sz="2500" b="1" dirty="0">
                <a:latin typeface="Open Sans" panose="020B0606030504020204" pitchFamily="34" charset="0"/>
                <a:ea typeface="Open Sans" panose="020B0606030504020204" pitchFamily="34" charset="0"/>
                <a:cs typeface="Open Sans" panose="020B0606030504020204" pitchFamily="34" charset="0"/>
              </a:rPr>
              <a:t>Income</a:t>
            </a:r>
          </a:p>
          <a:p>
            <a:pPr marL="0" indent="0">
              <a:buNone/>
            </a:pPr>
            <a:r>
              <a:rPr lang="en-US" dirty="0">
                <a:latin typeface="Open Sans" panose="020B0606030504020204" pitchFamily="34" charset="0"/>
                <a:ea typeface="Open Sans" panose="020B0606030504020204" pitchFamily="34" charset="0"/>
                <a:cs typeface="Open Sans" panose="020B0606030504020204" pitchFamily="34" charset="0"/>
              </a:rPr>
              <a:t>	Detailed review of all earned income (wages, self-	employment) and unearned income (child support, 	social security, unemployment). </a:t>
            </a:r>
          </a:p>
          <a:p>
            <a:pPr marL="0" indent="0">
              <a:buNone/>
            </a:pPr>
            <a:endParaRPr lang="en-US" dirty="0"/>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pPr marL="0" indent="0">
              <a:buNone/>
            </a:pPr>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a:p>
            <a:endParaRPr lang="en-US" sz="2500" b="1" dirty="0">
              <a:latin typeface="Open Sans" panose="020B0606030504020204" pitchFamily="34" charset="0"/>
              <a:ea typeface="Open Sans" panose="020B0606030504020204" pitchFamily="34" charset="0"/>
              <a:cs typeface="Open Sans" panose="020B0606030504020204" pitchFamily="34" charset="0"/>
            </a:endParaRPr>
          </a:p>
        </p:txBody>
      </p:sp>
      <p:sp>
        <p:nvSpPr>
          <p:cNvPr id="13" name="Rectangle 12">
            <a:extLst>
              <a:ext uri="{FF2B5EF4-FFF2-40B4-BE49-F238E27FC236}">
                <a16:creationId xmlns:a16="http://schemas.microsoft.com/office/drawing/2014/main" id="{18B7FDB0-851E-922E-53DC-B1666819542B}"/>
              </a:ext>
            </a:extLst>
          </p:cNvPr>
          <p:cNvSpPr/>
          <p:nvPr/>
        </p:nvSpPr>
        <p:spPr>
          <a:xfrm>
            <a:off x="0" y="606056"/>
            <a:ext cx="467833" cy="975209"/>
          </a:xfrm>
          <a:prstGeom prst="rect">
            <a:avLst/>
          </a:prstGeom>
          <a:solidFill>
            <a:srgbClr val="649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6FC829"/>
                </a:solidFill>
              </a:rPr>
              <a:t>          </a:t>
            </a:r>
          </a:p>
        </p:txBody>
      </p:sp>
      <p:pic>
        <p:nvPicPr>
          <p:cNvPr id="15" name="Picture 14">
            <a:extLst>
              <a:ext uri="{FF2B5EF4-FFF2-40B4-BE49-F238E27FC236}">
                <a16:creationId xmlns:a16="http://schemas.microsoft.com/office/drawing/2014/main" id="{1B1E1426-DA2D-37FF-8481-EFBEB3E6C749}"/>
              </a:ext>
            </a:extLst>
          </p:cNvPr>
          <p:cNvPicPr>
            <a:picLocks noChangeAspect="1"/>
          </p:cNvPicPr>
          <p:nvPr/>
        </p:nvPicPr>
        <p:blipFill>
          <a:blip r:embed="rId3"/>
          <a:stretch>
            <a:fillRect/>
          </a:stretch>
        </p:blipFill>
        <p:spPr>
          <a:xfrm>
            <a:off x="9988951" y="5874356"/>
            <a:ext cx="1749251" cy="717452"/>
          </a:xfrm>
          <a:prstGeom prst="rect">
            <a:avLst/>
          </a:prstGeom>
        </p:spPr>
      </p:pic>
      <p:sp>
        <p:nvSpPr>
          <p:cNvPr id="3" name="Rectangle 2">
            <a:extLst>
              <a:ext uri="{FF2B5EF4-FFF2-40B4-BE49-F238E27FC236}">
                <a16:creationId xmlns:a16="http://schemas.microsoft.com/office/drawing/2014/main" id="{5D2680DA-8F61-7D20-FF24-93FBCBC95B4F}"/>
              </a:ext>
            </a:extLst>
          </p:cNvPr>
          <p:cNvSpPr/>
          <p:nvPr/>
        </p:nvSpPr>
        <p:spPr>
          <a:xfrm>
            <a:off x="228600" y="6256080"/>
            <a:ext cx="9651999" cy="369332"/>
          </a:xfrm>
          <a:prstGeom prst="rect">
            <a:avLst/>
          </a:prstGeom>
        </p:spPr>
        <p:txBody>
          <a:bodyPr wrap="square">
            <a:spAutoFit/>
          </a:bodyPr>
          <a:lstStyle/>
          <a:p>
            <a:pPr lvl="1"/>
            <a:r>
              <a:rPr lang="en-US" i="1" dirty="0"/>
              <a:t>Offering Mississippians young and old tangible help today to create lasting hope for tomorrow</a:t>
            </a:r>
            <a:endParaRPr lang="en-US" b="1" i="1" dirty="0"/>
          </a:p>
        </p:txBody>
      </p:sp>
      <p:sp>
        <p:nvSpPr>
          <p:cNvPr id="14" name="Text Placeholder 5">
            <a:extLst>
              <a:ext uri="{FF2B5EF4-FFF2-40B4-BE49-F238E27FC236}">
                <a16:creationId xmlns:a16="http://schemas.microsoft.com/office/drawing/2014/main" id="{20E2E132-2B47-0220-C0FF-2D97F76FE1C9}"/>
              </a:ext>
            </a:extLst>
          </p:cNvPr>
          <p:cNvSpPr txBox="1">
            <a:spLocks/>
          </p:cNvSpPr>
          <p:nvPr/>
        </p:nvSpPr>
        <p:spPr>
          <a:xfrm>
            <a:off x="828434" y="387296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8" name="Text Placeholder 5">
            <a:extLst>
              <a:ext uri="{FF2B5EF4-FFF2-40B4-BE49-F238E27FC236}">
                <a16:creationId xmlns:a16="http://schemas.microsoft.com/office/drawing/2014/main" id="{016ABBA1-18BD-21F8-DBF6-6FCC2FF59BD9}"/>
              </a:ext>
            </a:extLst>
          </p:cNvPr>
          <p:cNvSpPr txBox="1">
            <a:spLocks/>
          </p:cNvSpPr>
          <p:nvPr/>
        </p:nvSpPr>
        <p:spPr>
          <a:xfrm>
            <a:off x="5986220" y="1630080"/>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19" name="Content Placeholder 6">
            <a:extLst>
              <a:ext uri="{FF2B5EF4-FFF2-40B4-BE49-F238E27FC236}">
                <a16:creationId xmlns:a16="http://schemas.microsoft.com/office/drawing/2014/main" id="{C7FF7F17-552E-5B23-1EE0-3964BD4FCE8C}"/>
              </a:ext>
            </a:extLst>
          </p:cNvPr>
          <p:cNvSpPr txBox="1">
            <a:spLocks/>
          </p:cNvSpPr>
          <p:nvPr/>
        </p:nvSpPr>
        <p:spPr>
          <a:xfrm>
            <a:off x="5986219" y="2087152"/>
            <a:ext cx="5157787" cy="17418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
        <p:nvSpPr>
          <p:cNvPr id="20" name="Text Placeholder 5">
            <a:extLst>
              <a:ext uri="{FF2B5EF4-FFF2-40B4-BE49-F238E27FC236}">
                <a16:creationId xmlns:a16="http://schemas.microsoft.com/office/drawing/2014/main" id="{831CE756-B283-54EA-94F1-2192A2002EB2}"/>
              </a:ext>
            </a:extLst>
          </p:cNvPr>
          <p:cNvSpPr txBox="1">
            <a:spLocks/>
          </p:cNvSpPr>
          <p:nvPr/>
        </p:nvSpPr>
        <p:spPr>
          <a:xfrm>
            <a:off x="5986219" y="3867894"/>
            <a:ext cx="5157787" cy="389486"/>
          </a:xfrm>
          <a:prstGeom prst="rect">
            <a:avLst/>
          </a:prstGeom>
        </p:spPr>
        <p:txBody>
          <a:bodyPr vert="horz" lIns="91440" tIns="45720" rIns="91440" bIns="45720" rtlCol="0" anchor="b">
            <a:normAutofit lnSpcReduction="10000"/>
          </a:bodyPr>
          <a:lstStyle>
            <a:lvl1pPr marL="0" indent="0" algn="l" defTabSz="914400" rtl="0" eaLnBrk="1" latinLnBrk="0" hangingPunct="1">
              <a:lnSpc>
                <a:spcPct val="90000"/>
              </a:lnSpc>
              <a:spcBef>
                <a:spcPts val="1000"/>
              </a:spcBef>
              <a:buFont typeface="Arial"/>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a:buNone/>
              <a:defRPr sz="1600" b="1" kern="1200">
                <a:solidFill>
                  <a:schemeClr val="tx1"/>
                </a:solidFill>
                <a:latin typeface="+mn-lt"/>
                <a:ea typeface="+mn-ea"/>
                <a:cs typeface="+mn-cs"/>
              </a:defRPr>
            </a:lvl9pPr>
          </a:lstStyle>
          <a:p>
            <a:endParaRPr lang="en-US" dirty="0">
              <a:latin typeface="Arial Nova" panose="020B0504020202020204" pitchFamily="34" charset="0"/>
            </a:endParaRPr>
          </a:p>
        </p:txBody>
      </p:sp>
      <p:sp>
        <p:nvSpPr>
          <p:cNvPr id="21" name="Content Placeholder 6">
            <a:extLst>
              <a:ext uri="{FF2B5EF4-FFF2-40B4-BE49-F238E27FC236}">
                <a16:creationId xmlns:a16="http://schemas.microsoft.com/office/drawing/2014/main" id="{C54E3910-D54C-B5E2-8D08-7AA453627D2D}"/>
              </a:ext>
            </a:extLst>
          </p:cNvPr>
          <p:cNvSpPr txBox="1">
            <a:spLocks/>
          </p:cNvSpPr>
          <p:nvPr/>
        </p:nvSpPr>
        <p:spPr>
          <a:xfrm>
            <a:off x="5986218" y="4324967"/>
            <a:ext cx="5157787" cy="97410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endParaRPr lang="en-US" sz="2000" dirty="0"/>
          </a:p>
        </p:txBody>
      </p:sp>
    </p:spTree>
    <p:extLst>
      <p:ext uri="{BB962C8B-B14F-4D97-AF65-F5344CB8AC3E}">
        <p14:creationId xmlns:p14="http://schemas.microsoft.com/office/powerpoint/2010/main" val="26746879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35B9FF8A6ED2041813D8FC4EF216DD0" ma:contentTypeVersion="4" ma:contentTypeDescription="Create a new document." ma:contentTypeScope="" ma:versionID="b510df8cf4995fec63338c2da88d5a22">
  <xsd:schema xmlns:xsd="http://www.w3.org/2001/XMLSchema" xmlns:xs="http://www.w3.org/2001/XMLSchema" xmlns:p="http://schemas.microsoft.com/office/2006/metadata/properties" xmlns:ns2="5c54b015-8208-423d-a801-e577e4e670de" targetNamespace="http://schemas.microsoft.com/office/2006/metadata/properties" ma:root="true" ma:fieldsID="928e5c007292e57004c3a68daf53c6db" ns2:_="">
    <xsd:import namespace="5c54b015-8208-423d-a801-e577e4e670d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54b015-8208-423d-a801-e577e4e670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ECCF280-72C5-49ED-A1B5-0EA199DF42BB}">
  <ds:schemaRefs>
    <ds:schemaRef ds:uri="http://purl.org/dc/terms/"/>
    <ds:schemaRef ds:uri="http://purl.org/dc/dcmitype/"/>
    <ds:schemaRef ds:uri="http://purl.org/dc/elements/1.1/"/>
    <ds:schemaRef ds:uri="http://schemas.microsoft.com/office/2006/metadata/properties"/>
    <ds:schemaRef ds:uri="http://schemas.microsoft.com/office/2006/documentManagement/types"/>
    <ds:schemaRef ds:uri="http://www.w3.org/XML/1998/namespace"/>
    <ds:schemaRef ds:uri="http://schemas.microsoft.com/office/infopath/2007/PartnerControls"/>
    <ds:schemaRef ds:uri="http://schemas.openxmlformats.org/package/2006/metadata/core-properties"/>
    <ds:schemaRef ds:uri="5c54b015-8208-423d-a801-e577e4e670de"/>
  </ds:schemaRefs>
</ds:datastoreItem>
</file>

<file path=customXml/itemProps2.xml><?xml version="1.0" encoding="utf-8"?>
<ds:datastoreItem xmlns:ds="http://schemas.openxmlformats.org/officeDocument/2006/customXml" ds:itemID="{E283DADE-860F-4DDF-808D-BEC90CA195B3}">
  <ds:schemaRefs>
    <ds:schemaRef ds:uri="http://schemas.microsoft.com/sharepoint/v3/contenttype/forms"/>
  </ds:schemaRefs>
</ds:datastoreItem>
</file>

<file path=customXml/itemProps3.xml><?xml version="1.0" encoding="utf-8"?>
<ds:datastoreItem xmlns:ds="http://schemas.openxmlformats.org/officeDocument/2006/customXml" ds:itemID="{46870230-C50C-4275-BD59-E492D73653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c54b015-8208-423d-a801-e577e4e670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3924</TotalTime>
  <Words>1704</Words>
  <Application>Microsoft Office PowerPoint</Application>
  <PresentationFormat>Widescreen</PresentationFormat>
  <Paragraphs>190</Paragraphs>
  <Slides>20</Slides>
  <Notes>20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Arial Nova</vt:lpstr>
      <vt:lpstr>Calibri</vt:lpstr>
      <vt:lpstr>Calibri Light</vt:lpstr>
      <vt:lpstr>Open Sans</vt:lpstr>
      <vt:lpstr>Office Theme</vt:lpstr>
      <vt:lpstr>SNAP Quality Control Overview</vt:lpstr>
      <vt:lpstr>Introduction</vt:lpstr>
      <vt:lpstr>Outline of presentation</vt:lpstr>
      <vt:lpstr>Overview of SNAP QC Reviews</vt:lpstr>
      <vt:lpstr>Objectives of SNAP QC Reviews</vt:lpstr>
      <vt:lpstr>Overview of SNAP QC Reviews</vt:lpstr>
      <vt:lpstr>Overview of SNAP QC Reviews</vt:lpstr>
      <vt:lpstr>Elements of Review</vt:lpstr>
      <vt:lpstr>Elements of Review</vt:lpstr>
      <vt:lpstr>Elements of Review</vt:lpstr>
      <vt:lpstr>Elements of Review</vt:lpstr>
      <vt:lpstr>Elements of Review</vt:lpstr>
      <vt:lpstr>Review Transmission</vt:lpstr>
      <vt:lpstr>Federal Validation and Error Calculation</vt:lpstr>
      <vt:lpstr>Federal Validation and Error Calculation</vt:lpstr>
      <vt:lpstr>Federal Validation and Error Calculation</vt:lpstr>
      <vt:lpstr>What are SNAP Payment Error Rates</vt:lpstr>
      <vt:lpstr>Payment Error Rates </vt:lpstr>
      <vt:lpstr>What Payment Error Rates Are Not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Kameron Harris, DrPH</cp:lastModifiedBy>
  <cp:revision>204</cp:revision>
  <cp:lastPrinted>2026-06-10T16:50:16Z</cp:lastPrinted>
  <dcterms:created xsi:type="dcterms:W3CDTF">2016-07-29T20:22:03Z</dcterms:created>
  <dcterms:modified xsi:type="dcterms:W3CDTF">2026-06-12T13:04:30Z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0x010100335B9FF8A6ED2041813D8FC4EF216DD0</vt:lpwstr>
  </property>
  <property fmtid="{D5CDD505-2E9C-101B-9397-08002B2CF9AE}" pid="3" name="Order">
    <vt:r8>400</vt:r8>
  </property>
  <property fmtid="{D5CDD505-2E9C-101B-9397-08002B2CF9AE}" pid="4" name="URL">
    <vt:lpwstr/>
  </property>
  <property fmtid="{D5CDD505-2E9C-101B-9397-08002B2CF9AE}" pid="5" name="_ExtendedDescription">
    <vt:lpwstr/>
  </property>
</Properties>
</file>